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4"/>
  </p:sldMasterIdLst>
  <p:notesMasterIdLst>
    <p:notesMasterId r:id="rId19"/>
  </p:notesMasterIdLst>
  <p:sldIdLst>
    <p:sldId id="3611" r:id="rId5"/>
    <p:sldId id="3614" r:id="rId6"/>
    <p:sldId id="3620" r:id="rId7"/>
    <p:sldId id="3619" r:id="rId8"/>
    <p:sldId id="3613" r:id="rId9"/>
    <p:sldId id="3615" r:id="rId10"/>
    <p:sldId id="3616" r:id="rId11"/>
    <p:sldId id="265" r:id="rId12"/>
    <p:sldId id="266" r:id="rId13"/>
    <p:sldId id="273" r:id="rId14"/>
    <p:sldId id="267" r:id="rId15"/>
    <p:sldId id="274" r:id="rId16"/>
    <p:sldId id="271" r:id="rId17"/>
    <p:sldId id="276" r:id="rId18"/>
  </p:sldIdLst>
  <p:sldSz cx="12192000" cy="6858000"/>
  <p:notesSz cx="6858000" cy="9144000"/>
  <p:custShowLst>
    <p:custShow name="Custom Show 1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Начало работы" id="{D3946649-F8FE-4863-8666-1E69AEFC7585}">
          <p14:sldIdLst>
            <p14:sldId id="3611"/>
            <p14:sldId id="3614"/>
            <p14:sldId id="3620"/>
            <p14:sldId id="3619"/>
          </p14:sldIdLst>
        </p14:section>
        <p14:section name="Создание запроса" id="{8834BB64-E74E-4353-BCE3-55090ABC9D1D}">
          <p14:sldIdLst>
            <p14:sldId id="3613"/>
            <p14:sldId id="3615"/>
            <p14:sldId id="3616"/>
          </p14:sldIdLst>
        </p14:section>
        <p14:section name="Слайд образа" id="{6726506E-65BF-4BBE-851B-C037B39F694B}">
          <p14:sldIdLst>
            <p14:sldId id="265"/>
          </p14:sldIdLst>
        </p14:section>
        <p14:section name="Вход" id="{90B694BA-9B54-4E66-A4DA-54F4B08C81C8}">
          <p14:sldIdLst>
            <p14:sldId id="266"/>
          </p14:sldIdLst>
        </p14:section>
        <p14:section name="Особенности или интерьер — внешний вид" id="{DD015BE5-3575-4049-ACF6-7686C948F752}">
          <p14:sldIdLst>
            <p14:sldId id="273"/>
          </p14:sldIdLst>
        </p14:section>
        <p14:section name="Меню" id="{EDA0C173-C432-42CB-A456-00632A84C762}">
          <p14:sldIdLst>
            <p14:sldId id="267"/>
          </p14:sldIdLst>
        </p14:section>
        <p14:section name="Фирменный напиток" id="{AA101C8B-CA44-417F-A8E7-8D16C2AF0390}">
          <p14:sldIdLst>
            <p14:sldId id="274"/>
          </p14:sldIdLst>
        </p14:section>
        <p14:section name="Музыка" id="{3DFA6202-C153-4502-A4C0-490BEF8A9FB2}">
          <p14:sldIdLst>
            <p14:sldId id="271"/>
          </p14:sldIdLst>
        </p14:section>
        <p14:section name="Завершение" id="{9EB2FD72-A8E0-4DE7-BC94-00C7B806E065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2F2F2"/>
    <a:srgbClr val="FFFFFF"/>
    <a:srgbClr val="FAEDE1"/>
    <a:srgbClr val="FAEDE0"/>
    <a:srgbClr val="FBEDE0"/>
    <a:srgbClr val="D2C6BB"/>
    <a:srgbClr val="FBEDDF"/>
    <a:srgbClr val="CDCDCD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268C89-809C-48AB-A8C7-FAF4CFE7F854}" v="3" dt="2025-02-14T21:32:26.190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951" autoAdjust="0"/>
    <p:restoredTop sz="94660"/>
  </p:normalViewPr>
  <p:slideViewPr>
    <p:cSldViewPr snapToGrid="0">
      <p:cViewPr>
        <p:scale>
          <a:sx n="100" d="100"/>
          <a:sy n="100" d="100"/>
        </p:scale>
        <p:origin x="2126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6C1E1-9125-402B-8FA6-8C192D4196C7}" type="datetimeFigureOut">
              <a:rPr lang="en-US" smtClean="0"/>
              <a:t>3/13/2025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CCBF4-969C-44CC-9167-59D211B23A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36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7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6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80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58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55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9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17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01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20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43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01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91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19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8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15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Microsoft Learn&#10;Spark possibility">
            <a:extLst>
              <a:ext uri="{FF2B5EF4-FFF2-40B4-BE49-F238E27FC236}">
                <a16:creationId xmlns:a16="http://schemas.microsoft.com/office/drawing/2014/main" id="{5DD74BAF-F737-DF24-4119-69612D6CEE2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>
          <a:xfrm>
            <a:off x="223228" y="2573202"/>
            <a:ext cx="5344642" cy="16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20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icroso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1966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6199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6F2E5AA-B8E1-2D99-BFF6-55964406C1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61079"/>
            <a:ext cx="1101852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4F7BF36-6F86-1AAC-B730-8494CAF9A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075739"/>
            <a:ext cx="11018521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45546AD-A5A5-3F3C-BA37-4B19AEF2A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593491"/>
            <a:ext cx="11018521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0ACF05F-2419-331C-73AA-1456DD524A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2338" y="4385524"/>
            <a:ext cx="11018521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Small: caption title Segoe UI Bold 10/12.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10E3B9C-87B7-FCD5-21F0-3C1505450B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2338" y="3385527"/>
            <a:ext cx="11018521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2271549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89" y="2030760"/>
            <a:ext cx="9570435" cy="307777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37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84200" y="1435100"/>
            <a:ext cx="5211763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89688" y="1435100"/>
            <a:ext cx="5219700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3369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7171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676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66750" indent="-152400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7625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85800" indent="-136525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1704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8963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94451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0710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22263" indent="-150813">
              <a:defRPr lang="en-US" sz="1600" dirty="0"/>
            </a:lvl2pPr>
            <a:lvl3pPr marL="466725" indent="-138113">
              <a:defRPr lang="en-US" sz="1100" dirty="0"/>
            </a:lvl3pPr>
            <a:lvl4pPr marL="595313" indent="-128588">
              <a:defRPr lang="en-US" sz="1050" dirty="0"/>
            </a:lvl4pPr>
            <a:lvl5pPr marL="731838" indent="-122238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3796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2375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8350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24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AB7BB6A-65B6-AEC7-836B-8D35242275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B0535AF-BE85-1E67-DD92-E38C21AF7E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E1F9237-EE15-C9FE-E0CA-3A37C93F90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655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5241E4-9061-8DB7-2B87-BA0CCA011A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2D1AEC7-7020-CBA4-58E1-0D75BA2EF4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416719B-F50B-D496-C069-4C1F30AFEC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655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</p:spTree>
    <p:extLst>
      <p:ext uri="{BB962C8B-B14F-4D97-AF65-F5344CB8AC3E}">
        <p14:creationId xmlns:p14="http://schemas.microsoft.com/office/powerpoint/2010/main" val="3088832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19B008-216D-CA1F-2D39-75B36E6A69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573338"/>
            <a:ext cx="11021125" cy="1676929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Learn</a:t>
            </a:r>
            <a:br>
              <a:rPr lang="en-US"/>
            </a:br>
            <a:r>
              <a:rPr lang="en-US"/>
              <a:t>presentation title or event name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A0EBFEA-E746-E760-148D-6B55E33CE9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445908"/>
            <a:ext cx="1102112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2155018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9B2A911-B0BE-4078-EF4E-4BEDAA9A84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430887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6628952-3608-D408-E97B-C5509801C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971020"/>
            <a:ext cx="94495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CF5273-A148-FB51-F033-C68836870B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062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257DF0E-A198-77D3-1F5B-6CF8B60A49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56101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65E358F-5CAF-2294-2C8A-0C65BE0A26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00" y="3214124"/>
            <a:ext cx="3474445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55F1A17-F2A5-5652-4364-4C2289C197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4A7EAE6-CBDF-702E-4BB2-0091C85D7D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6101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02E34F2-8AEC-5D82-A459-7615DC29B1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4943" y="3521898"/>
            <a:ext cx="3474445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621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C14C4D-447D-641B-9EE1-BB7D37876DFD}"/>
              </a:ext>
            </a:extLst>
          </p:cNvPr>
          <p:cNvSpPr/>
          <p:nvPr userDrawn="1"/>
        </p:nvSpPr>
        <p:spPr>
          <a:xfrm>
            <a:off x="8769505" y="1609347"/>
            <a:ext cx="2196790" cy="2196790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257B80-0E22-6118-D58C-8D479BE856CC}"/>
              </a:ext>
            </a:extLst>
          </p:cNvPr>
          <p:cNvSpPr/>
          <p:nvPr userDrawn="1"/>
        </p:nvSpPr>
        <p:spPr>
          <a:xfrm>
            <a:off x="1216757" y="1609347"/>
            <a:ext cx="2196790" cy="2196790"/>
          </a:xfrm>
          <a:prstGeom prst="ellipse">
            <a:avLst/>
          </a:prstGeom>
          <a:solidFill>
            <a:srgbClr val="FFA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C5F4DB-FE2F-3894-3C54-F1395F059BC1}"/>
              </a:ext>
            </a:extLst>
          </p:cNvPr>
          <p:cNvSpPr/>
          <p:nvPr userDrawn="1"/>
        </p:nvSpPr>
        <p:spPr>
          <a:xfrm>
            <a:off x="4997605" y="1609347"/>
            <a:ext cx="2196790" cy="2196790"/>
          </a:xfrm>
          <a:prstGeom prst="ellipse">
            <a:avLst/>
          </a:prstGeom>
          <a:solidFill>
            <a:srgbClr val="CD9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26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1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rgbClr val="8DC8E8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6506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125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3125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4208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4208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3133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3133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5548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4763AA-7A64-C315-54ED-405AA5F28928}"/>
              </a:ext>
            </a:extLst>
          </p:cNvPr>
          <p:cNvSpPr/>
          <p:nvPr userDrawn="1"/>
        </p:nvSpPr>
        <p:spPr bwMode="auto">
          <a:xfrm>
            <a:off x="0" y="0"/>
            <a:ext cx="12192000" cy="120898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EA42F63-B2F3-3A38-57BC-24F616448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284777-927E-F267-62FB-0ADA3AB8AB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6D7214D-CF27-5C85-22BE-C501CC3F79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0E08958-F760-A396-6DDC-ADDF12562E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8EB955-55F0-24FF-CDCC-B5A5FFFC6B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6792F0E-DEBA-6C31-5613-59E8E3706B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A858486-2BAB-90FA-E642-5FFCB89559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614B332-A4F9-7C7C-FA27-45DE478DA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7928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9007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13814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8621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3428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9541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65003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6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0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08665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559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74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457200"/>
            <a:ext cx="5687568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D9561-2D36-C7A9-8121-647D44F28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858000" y="0"/>
            <a:ext cx="5333999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672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3303"/>
            <a:ext cx="4158362" cy="430887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71020"/>
            <a:ext cx="4162425" cy="307777"/>
          </a:xfrm>
        </p:spPr>
        <p:txBody>
          <a:bodyPr/>
          <a:lstStyle>
            <a:lvl1pPr marL="0" indent="0">
              <a:lnSpc>
                <a:spcPts val="2400"/>
              </a:lnSpc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A4A25BE-EEC4-2D45-6B51-A6D5FDC0CD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062" y="3084755"/>
            <a:ext cx="4167188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898ECC2-F025-9F52-FDDA-2757DC69BA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392529"/>
            <a:ext cx="4167188" cy="15987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B1F49BE-32CF-300B-48DC-B74CA09F2E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89855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28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001999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69858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738664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05221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53976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77863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1307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46606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436128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51474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6C68DE-B737-469C-0510-1CE6FB0FC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8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28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77381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prstGeom prst="roundRect">
            <a:avLst>
              <a:gd name="adj" fmla="val 8178"/>
            </a:avLst>
          </a:prstGeo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56370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80374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with subtitl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1332631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FE283E-20EE-6783-BD84-82B4E8AD35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200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F92DA75-7E4D-567F-ECD8-2CA3158E6D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1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341BE00-329F-B62F-D11D-64896AE5DD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4943" y="5354468"/>
            <a:ext cx="3474445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4585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prstGeom prst="roundRect">
            <a:avLst>
              <a:gd name="adj" fmla="val 9291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prstGeom prst="roundRect">
            <a:avLst>
              <a:gd name="adj" fmla="val 9679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344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4744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75047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9536" y="4799409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53856" y="479941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85995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9472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3728" y="479941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77984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334085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608" y="480060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3962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5316" y="479941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6670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98024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00642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974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247986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6A99E2-B1B8-F05E-79FB-6E5F6BA21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539"/>
            <a:ext cx="8680865" cy="553998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86739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8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586738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235451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6814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6100" y="2309812"/>
            <a:ext cx="7253288" cy="3959225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48370C-2FF9-EB05-1275-F0B9E34E4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485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366496-0526-A79B-C195-310BDEC53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B9282B-2098-430D-B57F-67ED8C920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917A19-5353-F019-737D-CB017D70B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9EDB421-EDBF-FF28-16C9-56834DF21C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C86039A-AC59-0AA2-3B10-E7EE56A2CD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854600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8" y="585789"/>
            <a:ext cx="6667500" cy="5683248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84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FC8378B-6E45-F469-0519-68B9FC5BE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4082" y="1857800"/>
            <a:ext cx="5966418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763BA2C-322D-A7E8-7431-EF84FFCD9B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95668" y="1857800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584954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5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BFCD8B-853E-92A8-FD5C-C5659CCB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4200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98F6FE-FA89-D09B-0F56-2F89F05F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DBC7FD1-5168-7C9E-36DD-EFCBEFE2FAC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C81A518-CF66-2BAF-FE9A-48CB9F7E9C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448115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vert="horz" wrap="square" lIns="585216" tIns="91440" rIns="0" bIns="45720" rtlCol="0">
            <a:spAutoFit/>
          </a:bodyPr>
          <a:lstStyle>
            <a:lvl1pPr marL="0" indent="0">
              <a:buNone/>
              <a:defRPr kumimoji="0" lang="en-US" sz="1999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</p:spTree>
    <p:extLst>
      <p:ext uri="{BB962C8B-B14F-4D97-AF65-F5344CB8AC3E}">
        <p14:creationId xmlns:p14="http://schemas.microsoft.com/office/powerpoint/2010/main" val="1807279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2099310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889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292375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18B55A-6C79-359D-87CF-515B5B5F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1143F6-2E66-B7DD-83D0-10E3BEE18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D47B2CB-325C-5073-D8C2-698C29B7BD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3" y="426212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3554711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4913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321620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23126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, image righ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456ECE7-2FD2-0E8A-D0BD-61173814D9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8490856" y="707231"/>
            <a:ext cx="3116945" cy="5561808"/>
          </a:xfrm>
          <a:prstGeom prst="roundRect">
            <a:avLst>
              <a:gd name="adj" fmla="val 4445"/>
            </a:avLst>
          </a:prstGeom>
          <a:blipFill>
            <a:blip r:embed="rId2"/>
            <a:stretch>
              <a:fillRect l="-107368" r="-109854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93073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1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4817"/>
            <a:ext cx="11023600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22802"/>
            <a:ext cx="4630006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</a:t>
            </a:r>
            <a:r>
              <a:rPr lang="da-DK"/>
              <a:t>Lorem ipsum dolor sit amet</a:t>
            </a:r>
            <a:r>
              <a:rPr lang="pt-BR"/>
              <a:t>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2707597"/>
            <a:ext cx="4630005" cy="25213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8812" y="1519688"/>
            <a:ext cx="5833188" cy="43433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2905924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1535104"/>
            <a:ext cx="5834041" cy="431505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3750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1876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9024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52160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C62C6E-6C8D-E263-ED20-65125864F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462415"/>
            <a:ext cx="11026776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</p:spTree>
    <p:extLst>
      <p:ext uri="{BB962C8B-B14F-4D97-AF65-F5344CB8AC3E}">
        <p14:creationId xmlns:p14="http://schemas.microsoft.com/office/powerpoint/2010/main" val="1646824740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1599603"/>
            <a:ext cx="7678751" cy="43279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510209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ption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Chart layout examples</a:t>
            </a:r>
          </a:p>
        </p:txBody>
      </p:sp>
      <p:sp>
        <p:nvSpPr>
          <p:cNvPr id="5" name="Chart Placeholder 6">
            <a:extLst>
              <a:ext uri="{FF2B5EF4-FFF2-40B4-BE49-F238E27FC236}">
                <a16:creationId xmlns:a16="http://schemas.microsoft.com/office/drawing/2014/main" id="{D9638BF3-12D1-2694-0190-0AB19FCB5432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584200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FDA6635-EE72-35BC-5065-7C47B07E2A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5973763"/>
            <a:ext cx="3474720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26EF772-758C-C1A7-A309-173E2AB9C3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8640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9" name="Chart Placeholder 6">
            <a:extLst>
              <a:ext uri="{FF2B5EF4-FFF2-40B4-BE49-F238E27FC236}">
                <a16:creationId xmlns:a16="http://schemas.microsoft.com/office/drawing/2014/main" id="{C01D8C54-5478-2BF6-769F-9F0FC6FB57EA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4358641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6">
            <a:extLst>
              <a:ext uri="{FF2B5EF4-FFF2-40B4-BE49-F238E27FC236}">
                <a16:creationId xmlns:a16="http://schemas.microsoft.com/office/drawing/2014/main" id="{657835EA-5000-4043-FCC9-D8A17E147B1F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132064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11E6A22-8ABF-B71A-3401-3376773ED9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4200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08861AB-092C-6472-7C72-ED6E47461F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69751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00561FE-DBFA-4AC4-AFCD-6B19B0C282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2063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B165B4-FDFD-ADBC-4A1C-58CA8748A5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2063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90853783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1098-5BDB-3A14-0BC4-F3DC4A76B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Table layout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DAF7D07-1867-0A94-96A1-88DE5F76DCC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84201" y="2201863"/>
            <a:ext cx="11025188" cy="4067176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709215341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8FF295-4867-A99B-E458-6E9396360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3637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3637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37" y="850900"/>
            <a:ext cx="7256463" cy="323850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6504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C7D666-BCD6-C322-9710-8EA204E6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6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8547960" y="2099733"/>
            <a:ext cx="2863181" cy="286318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Drag &amp; drop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61162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95A0AA-74F0-F906-FF6C-5C3C4846A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Quotation marks">
            <a:extLst>
              <a:ext uri="{FF2B5EF4-FFF2-40B4-BE49-F238E27FC236}">
                <a16:creationId xmlns:a16="http://schemas.microsoft.com/office/drawing/2014/main" id="{04EC2229-8FBE-426A-CDA3-79B76E4E6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9201" y="1033463"/>
            <a:ext cx="1555824" cy="139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05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E79450-F76B-B7C6-BF65-EFBA04ADB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 descr="Quotation marks">
            <a:extLst>
              <a:ext uri="{FF2B5EF4-FFF2-40B4-BE49-F238E27FC236}">
                <a16:creationId xmlns:a16="http://schemas.microsoft.com/office/drawing/2014/main" id="{3425CD53-2A7D-2007-E862-FDADC36307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black">
          <a:xfrm>
            <a:off x="564441" y="1042185"/>
            <a:ext cx="1271081" cy="11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61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8C42C5-9D1B-8547-8199-B0D8C1770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5" y="3091208"/>
            <a:ext cx="4773168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49280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6AA0B9-027D-8539-FF20-AFB01D1F7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54744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5FC56-4517-D1AD-EA54-49ECDFA76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659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9DAA2-FFF6-E1D5-7BF6-E98C822B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4703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756D10-0030-D9D3-52FE-13D839CE6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8542742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0096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4A2250-4B7E-6E63-E698-996FB39D2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11753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910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71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A552F5-A279-E01D-8684-06A66C8E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425541"/>
            <a:ext cx="4419602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4" y="3962400"/>
            <a:ext cx="441960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6066182" y="1209017"/>
            <a:ext cx="4419601" cy="441960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Drag &amp; drop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3047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079CCE-8626-53E5-1C9C-E9081D2B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769" y="1769814"/>
            <a:ext cx="550468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45B3A2-DAC2-0B7B-1866-377A5A244A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1572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209270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272">
          <p15:clr>
            <a:srgbClr val="FBAE40"/>
          </p15:clr>
        </p15:guide>
        <p15:guide id="3" orient="horz" pos="912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F127D-8512-846C-2C30-5A85666BF4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0921" y="4612614"/>
            <a:ext cx="5524500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A38A2C9-D8C3-D252-BC8C-25222F314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766555"/>
            <a:ext cx="550265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1837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72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F8C85E6-DBED-FCF3-8B7D-1F82C6DB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845276"/>
            <a:ext cx="11018520" cy="553998"/>
          </a:xfrm>
        </p:spPr>
        <p:txBody>
          <a:bodyPr/>
          <a:lstStyle>
            <a:lvl1pPr marL="0" algn="l" defTabSz="457200" rtl="0" eaLnBrk="1" latinLnBrk="0" hangingPunct="1">
              <a:defRPr lang="en-US" sz="3600" b="1" kern="1200" dirty="0">
                <a:gradFill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39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0259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1286506"/>
          </a:xfrm>
        </p:spPr>
        <p:txBody>
          <a:bodyPr>
            <a:sp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05964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3393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260778"/>
            <a:ext cx="433589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9C6438B-8AA6-6FF8-579B-E6859D9CFF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E5E791-B100-3AA7-21F7-E48EDD0B5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705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25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40" r:id="rId50"/>
    <p:sldLayoutId id="2147483741" r:id="rId51"/>
    <p:sldLayoutId id="2147483742" r:id="rId52"/>
    <p:sldLayoutId id="2147483743" r:id="rId53"/>
    <p:sldLayoutId id="2147483744" r:id="rId54"/>
    <p:sldLayoutId id="2147483745" r:id="rId55"/>
    <p:sldLayoutId id="2147483746" r:id="rId56"/>
    <p:sldLayoutId id="2147483747" r:id="rId57"/>
    <p:sldLayoutId id="2147483748" r:id="rId58"/>
    <p:sldLayoutId id="2147483749" r:id="rId59"/>
    <p:sldLayoutId id="2147483750" r:id="rId60"/>
    <p:sldLayoutId id="2147483751" r:id="rId61"/>
    <p:sldLayoutId id="2147483752" r:id="rId62"/>
    <p:sldLayoutId id="2147483753" r:id="rId63"/>
    <p:sldLayoutId id="2147483754" r:id="rId64"/>
    <p:sldLayoutId id="2147483755" r:id="rId65"/>
    <p:sldLayoutId id="2147483756" r:id="rId66"/>
    <p:sldLayoutId id="2147483757" r:id="rId67"/>
    <p:sldLayoutId id="2147483758" r:id="rId68"/>
    <p:sldLayoutId id="2147483759" r:id="rId69"/>
    <p:sldLayoutId id="2147483760" r:id="rId70"/>
    <p:sldLayoutId id="2147483761" r:id="rId71"/>
    <p:sldLayoutId id="2147483762" r:id="rId72"/>
    <p:sldLayoutId id="2147483763" r:id="rId73"/>
    <p:sldLayoutId id="2147483764" r:id="rId74"/>
    <p:sldLayoutId id="2147483765" r:id="rId75"/>
    <p:sldLayoutId id="2147483766" r:id="rId76"/>
    <p:sldLayoutId id="2147483767" r:id="rId77"/>
    <p:sldLayoutId id="2147483768" r:id="rId78"/>
    <p:sldLayoutId id="2147483769" r:id="rId79"/>
    <p:sldLayoutId id="2147483770" r:id="rId80"/>
    <p:sldLayoutId id="2147483771" r:id="rId81"/>
    <p:sldLayoutId id="2147483772" r:id="rId82"/>
    <p:sldLayoutId id="2147483773" r:id="rId8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2800" kern="1200" spc="0" baseline="0" dirty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5.png"/><Relationship Id="rId4" Type="http://schemas.openxmlformats.org/officeDocument/2006/relationships/hyperlink" Target="https://copilot.microsoft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6.png"/><Relationship Id="rId4" Type="http://schemas.openxmlformats.org/officeDocument/2006/relationships/hyperlink" Target="https://aka.ms/explore-ai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0DB4D4-3292-7396-A2E2-9FDC4B1BF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3295707"/>
            <a:ext cx="4419602" cy="677108"/>
          </a:xfrm>
        </p:spPr>
        <p:txBody>
          <a:bodyPr/>
          <a:lstStyle/>
          <a:p>
            <a:pPr>
              <a:buSzPct val="90000"/>
            </a:pPr>
            <a:r>
              <a:rPr lang="ru-RU" sz="4400">
                <a:gradFill flip="none"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10800000" scaled="1"/>
                  <a:tileRect/>
                </a:gradFill>
                <a:cs typeface="Segoe UI"/>
              </a:rPr>
              <a:t>Microsoft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AE263F-31E2-4BCA-866A-5D760018CE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4" y="4401678"/>
            <a:ext cx="4419602" cy="307777"/>
          </a:xfrm>
        </p:spPr>
        <p:txBody>
          <a:bodyPr/>
          <a:lstStyle/>
          <a:p>
            <a:r>
              <a:rPr lang="ru-RU" sz="3200"/>
              <a:t>Изучение ИИ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DD32ED-CB90-AAEE-FE12-6DEAC0FDE367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C0B4FC7-A39C-A3B6-F44A-B2856DE11C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643" r="643"/>
          <a:stretch/>
        </p:blipFill>
        <p:spPr/>
      </p:pic>
    </p:spTree>
    <p:extLst>
      <p:ext uri="{BB962C8B-B14F-4D97-AF65-F5344CB8AC3E}">
        <p14:creationId xmlns:p14="http://schemas.microsoft.com/office/powerpoint/2010/main" val="7511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CE7D68-8D4F-A967-A23E-B643240A2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8B5B72B-F620-8BF4-4A7E-75E0AE4DB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4" name="Rounded Rectangle 24_1">
            <a:extLst>
              <a:ext uri="{FF2B5EF4-FFF2-40B4-BE49-F238E27FC236}">
                <a16:creationId xmlns:a16="http://schemas.microsoft.com/office/drawing/2014/main" id="{C8012EB9-113A-943B-9181-310126825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0CB763-EBD2-59B1-B205-25D7B0CDA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E93A159-BE91-ADD0-6D47-38A13CBBE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E047DD57-296B-5122-CE11-86B8074333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520081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ru-RU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Название особенности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BD103C-F70D-A48F-729D-231D6439BF8C}"/>
              </a:ext>
            </a:extLst>
          </p:cNvPr>
          <p:cNvSpPr txBox="1">
            <a:spLocks/>
          </p:cNvSpPr>
          <p:nvPr/>
        </p:nvSpPr>
        <p:spPr>
          <a:xfrm>
            <a:off x="768863" y="3192590"/>
            <a:ext cx="586281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sz="1600"/>
              <a:t>Вставьте сюда созданное описание особенности и замените название этого слайда на название особенности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0D7853B-D6E1-1A2E-5C32-BC8448433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95308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BD4111C-089B-22A1-1BE5-161E6EA29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5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6DF6FE63-8E9A-32A6-BCB5-D42375AD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3F1FA6F-2B75-72D5-2C11-450119998D51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Что делать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мин.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Замените изображение на одно из </a:t>
            </a:r>
            <a:r>
              <a:rPr kumimoji="0" lang="ru-RU" sz="11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изображений особенности или интерьера / внешнего вида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Вставьте контент с описанием, созданным для этой особенности или пространства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Удалите эту запись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74089E-D270-9779-2AB9-CCE11739793C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192388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AC2AD4-8356-599C-A279-F2EC9008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BB2B1AC-374C-9DA3-E11C-69399EBF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5" name="Rounded Rectangle 24_1">
            <a:extLst>
              <a:ext uri="{FF2B5EF4-FFF2-40B4-BE49-F238E27FC236}">
                <a16:creationId xmlns:a16="http://schemas.microsoft.com/office/drawing/2014/main" id="{05495E5E-C9ED-EDB4-C723-D86617F55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7ED4B28-29F1-3AFA-D6D8-A326C13E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E7BF8B8-8315-87E7-A61B-A5A7B82C1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780375B8-F2A1-4746-8E5B-00878E0941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ru-RU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Меню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DC4F7-74DB-4518-B42E-C2DE7360A356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sz="1600"/>
              <a:t>Вставьте сюда созданное меню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A74FA58-F93E-FD63-478A-F3C0E81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709F1914-BF14-2612-4D2A-CBEA9EB9B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99" t="910" r="11705" b="18426"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3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594E2E01-0DA8-197A-7DE3-63B3FADB7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109C27-BC4D-A605-7C64-146254ABC0B0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Что делать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мин.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Замените изображение на одно из </a:t>
            </a:r>
            <a:r>
              <a:rPr kumimoji="0" lang="ru-RU" sz="11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изображений блюд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Замените надпись </a:t>
            </a:r>
            <a:r>
              <a:rPr kumimoji="0" lang="ru-RU" sz="1100" b="0" i="1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Меню</a:t>
            </a:r>
            <a:r>
              <a:rPr kumimoji="0" lang="ru-RU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на название пункта меню, о котором вы рассказываете.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Вставьте контент с описанием, созданным для подаваемой еды. Вы можете включить </a:t>
            </a:r>
            <a:br>
              <a:rPr kumimoji="0" lang="en-IN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ru-RU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сюда все идеи.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Удалите эту запись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D42846-5624-A9B7-197C-C192432BB595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364185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EDF56C-5BE6-B747-D43E-FAE001751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F7B4084-7D24-B9A2-E6BC-95B813408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6" name="Rounded Rectangle 24_1">
            <a:extLst>
              <a:ext uri="{FF2B5EF4-FFF2-40B4-BE49-F238E27FC236}">
                <a16:creationId xmlns:a16="http://schemas.microsoft.com/office/drawing/2014/main" id="{2015D965-BBAD-3CC2-510F-F4D3E1239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EEA1A07-7423-81F0-0971-923CCE0BC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88988C4-FA34-467B-9CB5-C0B859ECC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317F1A5A-0A3C-0C2D-09CD-F12934C3EC1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ru-RU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Фирменный напиток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94751D-AF8D-6624-CC04-51E47FB85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9A1F7610-F774-5E79-3B9B-D1F64B0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99" t="910" r="11705" b="18426"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4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26C5EA9A-536B-D052-ADB4-D9C17C130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6324ADC-7BE5-6014-0AE0-247DF427ED39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Что делать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мин.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Замените изображение на одно из </a:t>
            </a:r>
            <a:r>
              <a:rPr kumimoji="0" lang="ru-RU" sz="1100" b="1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изображений вашего фирменного напитка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Замените надпись </a:t>
            </a:r>
            <a:r>
              <a:rPr kumimoji="0" lang="ru-RU" sz="1100" b="0" i="1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Фирменный напиток</a:t>
            </a:r>
            <a:r>
              <a:rPr kumimoji="0" lang="ru-RU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на название фирменного напитка, </a:t>
            </a:r>
            <a:br>
              <a:rPr kumimoji="0" lang="en-IN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ru-RU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о котором вы рассказываете.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Замените контент Lorem </a:t>
            </a:r>
            <a:br>
              <a:rPr kumimoji="0" lang="en-IN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ru-RU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Ipsum на описание, </a:t>
            </a:r>
            <a:br>
              <a:rPr kumimoji="0" lang="en-IN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ru-RU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созданное для ваших блюд.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100" b="0" i="0" u="none" strike="noStrike" cap="none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Удалите эту запись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7322A-69D1-16BC-CB49-F1ABB2F2073A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sz="1600"/>
              <a:t>Вставьте сюда сгенерированный контент о напитке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04114D-0982-4178-F7DF-CBDA1641AD36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80120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0753880-66D6-0867-E4F0-F821DAC2D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3" y="0"/>
            <a:ext cx="10472362" cy="1611086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4A7A9B-634D-6B3E-2AC9-E58CF2D39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2247897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raphic 43">
            <a:extLst>
              <a:ext uri="{FF2B5EF4-FFF2-40B4-BE49-F238E27FC236}">
                <a16:creationId xmlns:a16="http://schemas.microsoft.com/office/drawing/2014/main" id="{949C9E9D-6317-DA69-9C82-AE7FF4A9A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8262" y="608485"/>
            <a:ext cx="11603739" cy="5709534"/>
          </a:xfrm>
          <a:custGeom>
            <a:avLst/>
            <a:gdLst>
              <a:gd name="connsiteX0" fmla="*/ 3509201 w 8702801"/>
              <a:gd name="connsiteY0" fmla="*/ 0 h 4282821"/>
              <a:gd name="connsiteX1" fmla="*/ 8702802 w 8702801"/>
              <a:gd name="connsiteY1" fmla="*/ 0 h 4282821"/>
              <a:gd name="connsiteX2" fmla="*/ 8702802 w 8702801"/>
              <a:gd name="connsiteY2" fmla="*/ 4282821 h 4282821"/>
              <a:gd name="connsiteX3" fmla="*/ 3509201 w 8702801"/>
              <a:gd name="connsiteY3" fmla="*/ 4282821 h 4282821"/>
              <a:gd name="connsiteX4" fmla="*/ 3322320 w 8702801"/>
              <a:gd name="connsiteY4" fmla="*/ 4130040 h 4282821"/>
              <a:gd name="connsiteX5" fmla="*/ 3322320 w 8702801"/>
              <a:gd name="connsiteY5" fmla="*/ 2486501 h 4282821"/>
              <a:gd name="connsiteX6" fmla="*/ 3257074 w 8702801"/>
              <a:gd name="connsiteY6" fmla="*/ 2416397 h 4282821"/>
              <a:gd name="connsiteX7" fmla="*/ 3187732 w 8702801"/>
              <a:gd name="connsiteY7" fmla="*/ 2483644 h 4282821"/>
              <a:gd name="connsiteX8" fmla="*/ 3187732 w 8702801"/>
              <a:gd name="connsiteY8" fmla="*/ 2967609 h 4282821"/>
              <a:gd name="connsiteX9" fmla="*/ 3104674 w 8702801"/>
              <a:gd name="connsiteY9" fmla="*/ 3050667 h 4282821"/>
              <a:gd name="connsiteX10" fmla="*/ 64865 w 8702801"/>
              <a:gd name="connsiteY10" fmla="*/ 3050667 h 4282821"/>
              <a:gd name="connsiteX11" fmla="*/ 0 w 8702801"/>
              <a:gd name="connsiteY11" fmla="*/ 2985802 h 4282821"/>
              <a:gd name="connsiteX12" fmla="*/ 0 w 8702801"/>
              <a:gd name="connsiteY12" fmla="*/ 1296829 h 4282821"/>
              <a:gd name="connsiteX13" fmla="*/ 64865 w 8702801"/>
              <a:gd name="connsiteY13" fmla="*/ 1231964 h 4282821"/>
              <a:gd name="connsiteX14" fmla="*/ 3116580 w 8702801"/>
              <a:gd name="connsiteY14" fmla="*/ 1231964 h 4282821"/>
              <a:gd name="connsiteX15" fmla="*/ 3187827 w 8702801"/>
              <a:gd name="connsiteY15" fmla="*/ 1303211 h 4282821"/>
              <a:gd name="connsiteX16" fmla="*/ 3187827 w 8702801"/>
              <a:gd name="connsiteY16" fmla="*/ 1796129 h 4282821"/>
              <a:gd name="connsiteX17" fmla="*/ 3253073 w 8702801"/>
              <a:gd name="connsiteY17" fmla="*/ 1866233 h 4282821"/>
              <a:gd name="connsiteX18" fmla="*/ 3322415 w 8702801"/>
              <a:gd name="connsiteY18" fmla="*/ 1798987 h 4282821"/>
              <a:gd name="connsiteX19" fmla="*/ 3322415 w 8702801"/>
              <a:gd name="connsiteY19" fmla="*/ 152781 h 4282821"/>
              <a:gd name="connsiteX20" fmla="*/ 3509296 w 8702801"/>
              <a:gd name="connsiteY20" fmla="*/ 0 h 4282821"/>
              <a:gd name="connsiteX21" fmla="*/ 3509296 w 8702801"/>
              <a:gd name="connsiteY21" fmla="*/ 0 h 428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702801" h="4282821">
                <a:moveTo>
                  <a:pt x="3509201" y="0"/>
                </a:moveTo>
                <a:lnTo>
                  <a:pt x="8702802" y="0"/>
                </a:lnTo>
                <a:lnTo>
                  <a:pt x="8702802" y="4282821"/>
                </a:lnTo>
                <a:lnTo>
                  <a:pt x="3509201" y="4282821"/>
                </a:lnTo>
                <a:cubicBezTo>
                  <a:pt x="3405949" y="4282821"/>
                  <a:pt x="3322320" y="4214432"/>
                  <a:pt x="3322320" y="4130040"/>
                </a:cubicBezTo>
                <a:lnTo>
                  <a:pt x="3322320" y="2486501"/>
                </a:lnTo>
                <a:cubicBezTo>
                  <a:pt x="3322320" y="2449640"/>
                  <a:pt x="3293936" y="2417540"/>
                  <a:pt x="3257074" y="2416397"/>
                </a:cubicBezTo>
                <a:cubicBezTo>
                  <a:pt x="3220212" y="2415254"/>
                  <a:pt x="3187732" y="2445830"/>
                  <a:pt x="3187732" y="2483644"/>
                </a:cubicBezTo>
                <a:lnTo>
                  <a:pt x="3187732" y="2967609"/>
                </a:lnTo>
                <a:cubicBezTo>
                  <a:pt x="3187732" y="3013424"/>
                  <a:pt x="3150584" y="3050667"/>
                  <a:pt x="3104674" y="3050667"/>
                </a:cubicBezTo>
                <a:lnTo>
                  <a:pt x="64865" y="3050667"/>
                </a:lnTo>
                <a:cubicBezTo>
                  <a:pt x="29051" y="3050667"/>
                  <a:pt x="0" y="3021616"/>
                  <a:pt x="0" y="2985802"/>
                </a:cubicBezTo>
                <a:lnTo>
                  <a:pt x="0" y="1296829"/>
                </a:lnTo>
                <a:cubicBezTo>
                  <a:pt x="0" y="1261015"/>
                  <a:pt x="29051" y="1231964"/>
                  <a:pt x="64865" y="1231964"/>
                </a:cubicBezTo>
                <a:lnTo>
                  <a:pt x="3116580" y="1231964"/>
                </a:lnTo>
                <a:cubicBezTo>
                  <a:pt x="3155918" y="1231964"/>
                  <a:pt x="3187827" y="1263872"/>
                  <a:pt x="3187827" y="1303211"/>
                </a:cubicBezTo>
                <a:lnTo>
                  <a:pt x="3187827" y="1796129"/>
                </a:lnTo>
                <a:cubicBezTo>
                  <a:pt x="3187827" y="1832991"/>
                  <a:pt x="3216212" y="1865090"/>
                  <a:pt x="3253073" y="1866233"/>
                </a:cubicBezTo>
                <a:cubicBezTo>
                  <a:pt x="3289935" y="1867376"/>
                  <a:pt x="3322415" y="1836801"/>
                  <a:pt x="3322415" y="1798987"/>
                </a:cubicBezTo>
                <a:lnTo>
                  <a:pt x="3322415" y="152781"/>
                </a:lnTo>
                <a:cubicBezTo>
                  <a:pt x="3322415" y="68390"/>
                  <a:pt x="3406045" y="0"/>
                  <a:pt x="3509296" y="0"/>
                </a:cubicBezTo>
                <a:lnTo>
                  <a:pt x="3509296" y="0"/>
                </a:ln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solidFill>
                <a:schemeClr val="lt1"/>
              </a:solidFill>
              <a:latin typeface="+mj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D7F877-68C9-3A58-559E-F8B12FEA5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BB5FD5FB-2CFF-DD58-ED8C-AD6E86AB6F5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2339103"/>
            <a:ext cx="4300365" cy="221599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ru-RU" b="0" i="0" u="none" strike="noStrike" cap="none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Список воспроизведения музыкальных композиций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E1FC78-2F27-A6AA-306A-7C726017BA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" b="4"/>
          <a:stretch/>
        </p:blipFill>
        <p:spPr>
          <a:xfrm>
            <a:off x="5257799" y="797056"/>
            <a:ext cx="6745631" cy="5332393"/>
          </a:xfrm>
          <a:prstGeom prst="roundRect">
            <a:avLst>
              <a:gd name="adj" fmla="val 769"/>
            </a:avLst>
          </a:prstGeom>
        </p:spPr>
      </p:pic>
      <p:pic>
        <p:nvPicPr>
          <p:cNvPr id="30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2FBA572F-9B07-AD3F-530F-65E12A057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4A20B0-4C3F-8876-539D-D96E70037E01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Что делать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мин.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Прикрепите изображение созданного для вас списка воспроизведения. Замените им приведенное здесь изображение.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Удалите эту запись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2E50D0-7E23-2171-2B57-37BA3487C1DF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192154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FE0F915-9DFB-153E-B0FE-9BB36E1CE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023ADBD-B239-5572-9B63-923720D6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177604"/>
            <a:ext cx="4772847" cy="1354217"/>
          </a:xfrm>
        </p:spPr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ru-RU" sz="440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</a:rPr>
              <a:t>НАЗВАНИЕ МЕСТА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3E0710-9D4F-CDD4-170D-2E79D2FD51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ru-RU">
                <a:solidFill>
                  <a:schemeClr val="accent2"/>
                </a:solidFill>
                <a:latin typeface="+mj-lt"/>
              </a:rPr>
              <a:t>Кем создано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36128-8501-18F1-B99A-AE82848B188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85216" y="4506527"/>
            <a:ext cx="504405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>
                <a:latin typeface="+mj-lt"/>
              </a:rPr>
              <a:t>Имя</a:t>
            </a:r>
          </a:p>
        </p:txBody>
      </p:sp>
      <p:pic>
        <p:nvPicPr>
          <p:cNvPr id="12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82274984-7EF6-6F7A-4D05-5CEC8A7D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6191" y="2051796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AD5457-8577-1A47-637F-0D6233A04C43}"/>
              </a:ext>
            </a:extLst>
          </p:cNvPr>
          <p:cNvSpPr txBox="1"/>
          <p:nvPr/>
        </p:nvSpPr>
        <p:spPr>
          <a:xfrm>
            <a:off x="8331901" y="2530333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мин.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Вставьте название вашего места в поле «Название места»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Замените ваше имя в поле «Кем создано»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Удалите эту запись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EEFE3A-FF69-9CAC-5555-3DBFE36FF49F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425837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FB00D-B3EE-D76D-4B93-28B4C109E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71268"/>
            <a:ext cx="11018520" cy="553998"/>
          </a:xfrm>
        </p:spPr>
        <p:txBody>
          <a:bodyPr/>
          <a:lstStyle/>
          <a:p>
            <a:r>
              <a:rPr lang="ru-RU"/>
              <a:t>Урок 1. Начало работы — часть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3979E-2221-0FD2-FA7E-3E450B0E3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20308" t="38118" r="38405"/>
          <a:stretch/>
        </p:blipFill>
        <p:spPr>
          <a:xfrm rot="5400000" flipV="1">
            <a:off x="9292977" y="4390371"/>
            <a:ext cx="2662843" cy="2247020"/>
          </a:xfrm>
          <a:prstGeom prst="rect">
            <a:avLst/>
          </a:prstGeom>
        </p:spPr>
      </p:pic>
      <p:sp>
        <p:nvSpPr>
          <p:cNvPr id="14" name="Arrow: Bent 13">
            <a:extLst>
              <a:ext uri="{FF2B5EF4-FFF2-40B4-BE49-F238E27FC236}">
                <a16:creationId xmlns:a16="http://schemas.microsoft.com/office/drawing/2014/main" id="{65D03627-2767-AF6A-532F-8A8B7633E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-2" y="5323832"/>
            <a:ext cx="5876925" cy="873768"/>
          </a:xfrm>
          <a:prstGeom prst="bentArrow">
            <a:avLst>
              <a:gd name="adj1" fmla="val 25000"/>
              <a:gd name="adj2" fmla="val 0"/>
              <a:gd name="adj3" fmla="val 25000"/>
              <a:gd name="adj4" fmla="val 25213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1EF502A-F56F-E9C2-C999-75BF704C0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4" y="1320800"/>
            <a:ext cx="5135246" cy="4714240"/>
          </a:xfrm>
          <a:prstGeom prst="roundRect">
            <a:avLst>
              <a:gd name="adj" fmla="val 3386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4000" indent="-254000" algn="l">
              <a:spcBef>
                <a:spcPts val="600"/>
              </a:spcBef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6D6CD93-ECD6-8BB0-D183-480F78E51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449580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graphicFrame>
        <p:nvGraphicFramePr>
          <p:cNvPr id="22" name="Table 354" descr="Step 1. Open your browser and go to copilot.Microsoft.com. Step 2. Sign into Copilot with your personal If you do not have an account follow these steps to create one&#10;Go to the Microsoft account sign-up page: Visit account.microsoft.com&#10;Click on “Create account“: You’ll find this option on the&#10;sign-in page&#10;Enter your email address: You can use an existing email or create a new Outlook email&#10;Create a password: Make sure it’s strong and secure&#10;Enter your personal details: Fill in your name, country/region, and birthdate&#10;Verify your email: Microsoft will send a verification code to your email. Enter this code to verify your account&#10;Complete the CAPTCHA: This step ensures you’re not a robot&#10;Agree to the terms: Read and accept Microsoft’s terms and conditions&#10;Microsoft account. Step 3.">
            <a:extLst>
              <a:ext uri="{FF2B5EF4-FFF2-40B4-BE49-F238E27FC236}">
                <a16:creationId xmlns:a16="http://schemas.microsoft.com/office/drawing/2014/main" id="{B25B4F64-16F9-2B89-D645-F36FACF71D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627700"/>
              </p:ext>
            </p:extLst>
          </p:nvPr>
        </p:nvGraphicFramePr>
        <p:xfrm>
          <a:off x="709157" y="1433058"/>
          <a:ext cx="4853443" cy="464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093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Откройте браузер и перейдите по ссылке </a:t>
                      </a:r>
                      <a:r>
                        <a:rPr kumimoji="0" lang="ru-RU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  <a:hlinkClick r:id="rId4"/>
                        </a:rPr>
                        <a:t>copilot.Microsoft.com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Выполните вход в Copilot с помощью своей личной учетной записи Майкрософт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3</a:t>
                      </a:r>
                    </a:p>
                  </a:txBody>
                  <a:tcPr marT="91440" marB="9144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Если у вас нет учетной записи, выполните следующие действия для ее создания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Перейдите на страницу регистрации учетной записи Майкрософт. Посетите сайт account.microsoft.com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Выберите пункт «Создать учетную запись». Эта опция находится на странице входа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Введите свой адрес электронной почты. Вы можете использовать уже имеющийся у вас адрес эл. почты или создать новый адрес Outlook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Создайте пароль. Убедитесь, что он достаточно надежный и безопасный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Введите личные сведения о себе. Заполните поля «Имя», «Страна/регион» и «Дата рождения»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Подтвердите свой адрес эл. почты. Microsoft отправит код проверки на адрес эл. почты. Введите этот код для подтверждения своей учетной записи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Дайте ответ на вопрос CAPTCHA. Этот шаг подтвердит, что вы не робот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ru-RU" sz="10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Примите условия. Изучите и примите условия Майкрософт.</a:t>
                      </a:r>
                      <a:endParaRPr lang="ru-RU" sz="1100" dirty="0">
                        <a:solidFill>
                          <a:schemeClr val="tx1"/>
                        </a:solidFill>
                        <a:effectLst/>
                        <a:latin typeface="+mn-lt"/>
                        <a:ea typeface="Segoe UI" panose="020B0502040204020203" pitchFamily="34" charset="0"/>
                        <a:cs typeface="Segoe UI Semibold" panose="020B0702040204020203" pitchFamily="34" charset="0"/>
                      </a:endParaRP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sp>
        <p:nvSpPr>
          <p:cNvPr id="13" name="Arrow: U-Turn 12" descr="Image of the Microsoft Copilot landing page. ">
            <a:extLst>
              <a:ext uri="{FF2B5EF4-FFF2-40B4-BE49-F238E27FC236}">
                <a16:creationId xmlns:a16="http://schemas.microsoft.com/office/drawing/2014/main" id="{7131072E-C693-D562-0D8D-E67BBB81D6A1}"/>
              </a:ext>
            </a:extLst>
          </p:cNvPr>
          <p:cNvSpPr/>
          <p:nvPr/>
        </p:nvSpPr>
        <p:spPr bwMode="auto">
          <a:xfrm>
            <a:off x="5876925" y="1320800"/>
            <a:ext cx="5750832" cy="42799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8070"/>
              <a:gd name="adj5" fmla="val 75478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053120-FF52-EC8C-ACCE-DCDADF911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2FADC46-D606-3FF3-66E9-4B9C4246E5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73510" y="1655881"/>
            <a:ext cx="5157662" cy="4249280"/>
          </a:xfrm>
          <a:prstGeom prst="rect">
            <a:avLst/>
          </a:prstGeom>
          <a:effectLst>
            <a:outerShdw blurRad="127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4E0AD8-6252-A1BB-180C-89DC37F780A7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362624130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42F5-2FAE-4E89-ABB2-98954EC7E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Bent 2">
            <a:extLst>
              <a:ext uri="{FF2B5EF4-FFF2-40B4-BE49-F238E27FC236}">
                <a16:creationId xmlns:a16="http://schemas.microsoft.com/office/drawing/2014/main" id="{0D9AF439-71F0-B738-126C-4EA4E489C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9" y="1997484"/>
            <a:ext cx="1838320" cy="3634966"/>
          </a:xfrm>
          <a:prstGeom prst="bentArrow">
            <a:avLst>
              <a:gd name="adj1" fmla="val 25000"/>
              <a:gd name="adj2" fmla="val 0"/>
              <a:gd name="adj3" fmla="val 25000"/>
              <a:gd name="adj4" fmla="val 16469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9" name="Arrow: U-Turn 18">
            <a:extLst>
              <a:ext uri="{FF2B5EF4-FFF2-40B4-BE49-F238E27FC236}">
                <a16:creationId xmlns:a16="http://schemas.microsoft.com/office/drawing/2014/main" id="{3529258B-9892-4240-2FE5-4025BD531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876925" y="1320800"/>
            <a:ext cx="5749925" cy="55372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6144"/>
              <a:gd name="adj5" fmla="val 6630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34A662E-2834-AD61-5D91-C8360BFDC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8007"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4988DD-D2C8-D0BE-A0A0-43ADE1930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3E026E-D70F-E9D6-C71F-E861A3BBC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4" y="1320801"/>
            <a:ext cx="5135246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06B78B-8855-388E-056A-3AC54A203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F5149DBD-D254-1473-2066-6A5C75A82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ru-RU"/>
              <a:t>Урок 1. Начало работы — часть 2</a:t>
            </a:r>
          </a:p>
        </p:txBody>
      </p:sp>
      <p:graphicFrame>
        <p:nvGraphicFramePr>
          <p:cNvPr id="26" name="Table 354">
            <a:extLst>
              <a:ext uri="{FF2B5EF4-FFF2-40B4-BE49-F238E27FC236}">
                <a16:creationId xmlns:a16="http://schemas.microsoft.com/office/drawing/2014/main" id="{386096EC-D135-1841-B972-31B7EC80F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436124"/>
              </p:ext>
            </p:extLst>
          </p:nvPr>
        </p:nvGraphicFramePr>
        <p:xfrm>
          <a:off x="709155" y="1430429"/>
          <a:ext cx="4853443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887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0556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Откройте новую вкладку в вашем браузере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Перейдите на сайт </a:t>
                      </a:r>
                      <a:r>
                        <a:rPr kumimoji="0" 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  <a:hlinkClick r:id="rId4"/>
                        </a:rPr>
                        <a:t>aka.ms/Explore-AI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1332895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3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Вы уже выполнили действия из урока 1 и выполнили вход, перейдите к уроку 2.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002C118-26DB-BE49-047B-84FA71C4A7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58268" y="1628447"/>
            <a:ext cx="5188145" cy="4304149"/>
          </a:xfrm>
          <a:prstGeom prst="rect">
            <a:avLst/>
          </a:prstGeom>
          <a:effectLst>
            <a:outerShdw blurRad="127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3A5B9-CC9C-176F-2485-1964FCC3891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11011125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AC581-A2DC-DC5A-8027-F543CDEC5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B666A7E-8A96-1131-7ACD-9130D0614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56ABAD5-6B54-5C0E-12A4-6346E4D72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3" y="1320801"/>
            <a:ext cx="6468893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Arrow: Bent 36">
            <a:extLst>
              <a:ext uri="{FF2B5EF4-FFF2-40B4-BE49-F238E27FC236}">
                <a16:creationId xmlns:a16="http://schemas.microsoft.com/office/drawing/2014/main" id="{D3A703DD-9DFE-EC7D-82B9-79D88CF37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7" y="5256740"/>
            <a:ext cx="1314452" cy="375707"/>
          </a:xfrm>
          <a:prstGeom prst="bentArrow">
            <a:avLst>
              <a:gd name="adj1" fmla="val 25000"/>
              <a:gd name="adj2" fmla="val 0"/>
              <a:gd name="adj3" fmla="val 25000"/>
              <a:gd name="adj4" fmla="val 51201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AEACE8-F236-49E7-8B42-4E7A98464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9" name="Arrow: Bent 38">
            <a:extLst>
              <a:ext uri="{FF2B5EF4-FFF2-40B4-BE49-F238E27FC236}">
                <a16:creationId xmlns:a16="http://schemas.microsoft.com/office/drawing/2014/main" id="{2D0BCDA3-72F0-64FE-633E-221C4C52A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53050" y="5092571"/>
            <a:ext cx="1491121" cy="389193"/>
          </a:xfrm>
          <a:prstGeom prst="bentArrow">
            <a:avLst>
              <a:gd name="adj1" fmla="val 25000"/>
              <a:gd name="adj2" fmla="val 0"/>
              <a:gd name="adj3" fmla="val 25000"/>
              <a:gd name="adj4" fmla="val 5236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2AE176-5DFE-2885-DEFD-5328F7EB8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21920"/>
            <a:ext cx="4105657" cy="1113312"/>
          </a:xfrm>
        </p:spPr>
        <p:txBody>
          <a:bodyPr/>
          <a:lstStyle/>
          <a:p>
            <a:r>
              <a:rPr lang="ru-RU" dirty="0"/>
              <a:t>Урок 1. Начало работы — часть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73655A-F6E9-FC1C-F283-D3B83BE03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 rot="16200000">
            <a:off x="8814981" y="-269358"/>
            <a:ext cx="2923891" cy="3462607"/>
          </a:xfrm>
          <a:prstGeom prst="rect">
            <a:avLst/>
          </a:prstGeom>
        </p:spPr>
      </p:pic>
      <p:sp>
        <p:nvSpPr>
          <p:cNvPr id="21" name="Arrow: U-Turn 20">
            <a:extLst>
              <a:ext uri="{FF2B5EF4-FFF2-40B4-BE49-F238E27FC236}">
                <a16:creationId xmlns:a16="http://schemas.microsoft.com/office/drawing/2014/main" id="{531249C1-B36F-2CD7-C40D-AD5E9279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8543020" y="3094622"/>
            <a:ext cx="241748" cy="3745140"/>
          </a:xfrm>
          <a:prstGeom prst="uturnArrow">
            <a:avLst>
              <a:gd name="adj1" fmla="val 25000"/>
              <a:gd name="adj2" fmla="val 0"/>
              <a:gd name="adj3" fmla="val 0"/>
              <a:gd name="adj4" fmla="val 50000"/>
              <a:gd name="adj5" fmla="val 7496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9" name="Table 354">
            <a:extLst>
              <a:ext uri="{FF2B5EF4-FFF2-40B4-BE49-F238E27FC236}">
                <a16:creationId xmlns:a16="http://schemas.microsoft.com/office/drawing/2014/main" id="{B768675B-031D-82A2-6AD5-509E4BC4B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399734"/>
              </p:ext>
            </p:extLst>
          </p:nvPr>
        </p:nvGraphicFramePr>
        <p:xfrm>
          <a:off x="709157" y="1430429"/>
          <a:ext cx="6142580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506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5742074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06223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6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Откройте файл презентации PowerPoint «Explore AI_Presentation»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2352672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</a:p>
                  </a:txBody>
                  <a:tcPr marT="274320" marB="18288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Выполните приведенные действия для создания копии файла, который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 </a:t>
                      </a:r>
                      <a:r>
                        <a:rPr kumimoji="0" lang="ru-RU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необходимо отредактировать.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Файл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Сохранить копию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В поле «Сохранить как» добавьте к имени файла свою фамилию или инициалы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ru-RU" sz="14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Выберите «Сохранить»</a:t>
                      </a:r>
                    </a:p>
                  </a:txBody>
                  <a:tcPr marL="137160" marT="18288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</a:tbl>
          </a:graphicData>
        </a:graphic>
      </p:graphicFrame>
      <p:grpSp>
        <p:nvGrpSpPr>
          <p:cNvPr id="5" name="Group 4" descr="Image showing where to save a copy in the navigation pane. ">
            <a:extLst>
              <a:ext uri="{FF2B5EF4-FFF2-40B4-BE49-F238E27FC236}">
                <a16:creationId xmlns:a16="http://schemas.microsoft.com/office/drawing/2014/main" id="{5C892F9A-DF83-7D76-9D7E-DFB70A1A7253}"/>
              </a:ext>
            </a:extLst>
          </p:cNvPr>
          <p:cNvGrpSpPr/>
          <p:nvPr/>
        </p:nvGrpSpPr>
        <p:grpSpPr>
          <a:xfrm>
            <a:off x="7250133" y="300130"/>
            <a:ext cx="1908380" cy="4548094"/>
            <a:chOff x="6742249" y="300130"/>
            <a:chExt cx="1908380" cy="4548094"/>
          </a:xfrm>
        </p:grpSpPr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F23F368D-BD71-340C-A14D-8673AC867737}"/>
                </a:ext>
              </a:extLst>
            </p:cNvPr>
            <p:cNvSpPr/>
            <p:nvPr/>
          </p:nvSpPr>
          <p:spPr bwMode="auto">
            <a:xfrm flipH="1">
              <a:off x="6748205" y="300130"/>
              <a:ext cx="1902424" cy="3163925"/>
            </a:xfrm>
            <a:prstGeom prst="uturnArrow">
              <a:avLst>
                <a:gd name="adj1" fmla="val 25000"/>
                <a:gd name="adj2" fmla="val 0"/>
                <a:gd name="adj3" fmla="val 54757"/>
                <a:gd name="adj4" fmla="val 11787"/>
                <a:gd name="adj5" fmla="val 75478"/>
              </a:avLst>
            </a:prstGeom>
            <a:ln w="666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77CB2C21-2B98-F40D-69AB-278A59226047}"/>
                </a:ext>
              </a:extLst>
            </p:cNvPr>
            <p:cNvSpPr/>
            <p:nvPr/>
          </p:nvSpPr>
          <p:spPr bwMode="auto">
            <a:xfrm rot="10800000" flipH="1">
              <a:off x="6742249" y="2482217"/>
              <a:ext cx="554870" cy="2366007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48905"/>
              </a:avLst>
            </a:prstGeom>
            <a:ln w="6032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15C078-F254-E7A7-B88B-282E3FD02104}"/>
                </a:ext>
              </a:extLst>
            </p:cNvPr>
            <p:cNvGrpSpPr/>
            <p:nvPr/>
          </p:nvGrpSpPr>
          <p:grpSpPr>
            <a:xfrm>
              <a:off x="6919098" y="451723"/>
              <a:ext cx="1560638" cy="4234403"/>
              <a:chOff x="9855197" y="1475201"/>
              <a:chExt cx="1589540" cy="431282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C4521B7-E0D5-FD65-01B2-D5B7C294ABD9}"/>
                  </a:ext>
                </a:extLst>
              </p:cNvPr>
              <p:cNvSpPr/>
              <p:nvPr/>
            </p:nvSpPr>
            <p:spPr bwMode="auto">
              <a:xfrm>
                <a:off x="9855197" y="1475201"/>
                <a:ext cx="1589540" cy="4312823"/>
              </a:xfrm>
              <a:prstGeom prst="roundRect">
                <a:avLst>
                  <a:gd name="adj" fmla="val 8896"/>
                </a:avLst>
              </a:prstGeom>
              <a:solidFill>
                <a:srgbClr val="F4F3F5"/>
              </a:solidFill>
              <a:ln w="12700">
                <a:solidFill>
                  <a:schemeClr val="bg1"/>
                </a:solidFill>
              </a:ln>
              <a:effectLst>
                <a:outerShdw blurRad="609600" dist="38100" dir="8100000" sx="101000" sy="101000" algn="tr" rotWithShape="0">
                  <a:srgbClr val="CAC5B8">
                    <a:alpha val="4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91440" rIns="91440" bIns="91440" rtlCol="0" anchor="t">
                <a:noAutofit/>
              </a:bodyPr>
              <a:lstStyle/>
              <a:p>
                <a:endParaRPr lang="en-US" sz="1400" b="1" dirty="0">
                  <a:ln w="3175">
                    <a:noFill/>
                  </a:ln>
                  <a:latin typeface="+mj-lt"/>
                </a:endParaRP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42BA726-EE3C-19CF-E45E-E79BCEFC3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773" r="773"/>
              <a:stretch/>
            </p:blipFill>
            <p:spPr>
              <a:xfrm>
                <a:off x="9960743" y="1588966"/>
                <a:ext cx="1378449" cy="4085294"/>
              </a:xfrm>
              <a:prstGeom prst="roundRect">
                <a:avLst>
                  <a:gd name="adj" fmla="val 6110"/>
                </a:avLst>
              </a:prstGeom>
              <a:effectLst>
                <a:outerShdw blurRad="127000" algn="ctr" rotWithShape="0">
                  <a:prstClr val="black">
                    <a:alpha val="10000"/>
                  </a:prstClr>
                </a:outerShdw>
              </a:effectLst>
            </p:spPr>
          </p:pic>
        </p:grpSp>
      </p:grpSp>
      <p:sp>
        <p:nvSpPr>
          <p:cNvPr id="25" name="Arrow: U-Turn 24">
            <a:extLst>
              <a:ext uri="{FF2B5EF4-FFF2-40B4-BE49-F238E27FC236}">
                <a16:creationId xmlns:a16="http://schemas.microsoft.com/office/drawing/2014/main" id="{393B0D59-3846-0203-F477-289E4E6D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 flipH="1">
            <a:off x="9158513" y="1429804"/>
            <a:ext cx="2686051" cy="3163925"/>
          </a:xfrm>
          <a:prstGeom prst="uturnArrow">
            <a:avLst>
              <a:gd name="adj1" fmla="val 25000"/>
              <a:gd name="adj2" fmla="val 0"/>
              <a:gd name="adj3" fmla="val 53255"/>
              <a:gd name="adj4" fmla="val 7873"/>
              <a:gd name="adj5" fmla="val 7547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D59220-F2C6-6E5F-DB67-33AED8CD3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7820" t="78444" r="37401"/>
          <a:stretch/>
        </p:blipFill>
        <p:spPr>
          <a:xfrm flipH="1">
            <a:off x="10918156" y="3850640"/>
            <a:ext cx="843044" cy="692291"/>
          </a:xfrm>
          <a:prstGeom prst="roundRect">
            <a:avLst>
              <a:gd name="adj" fmla="val 26604"/>
            </a:avLst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F27B218-1E76-513A-63EF-909878104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37272" t="78874" r="53355" b="4479"/>
          <a:stretch/>
        </p:blipFill>
        <p:spPr>
          <a:xfrm rot="15977627">
            <a:off x="9292829" y="3972059"/>
            <a:ext cx="572650" cy="572650"/>
          </a:xfrm>
          <a:custGeom>
            <a:avLst/>
            <a:gdLst>
              <a:gd name="connsiteX0" fmla="*/ 1646928 w 4572001"/>
              <a:gd name="connsiteY0" fmla="*/ 0 h 4572000"/>
              <a:gd name="connsiteX1" fmla="*/ 2925075 w 4572001"/>
              <a:gd name="connsiteY1" fmla="*/ 0 h 4572000"/>
              <a:gd name="connsiteX2" fmla="*/ 4572001 w 4572001"/>
              <a:gd name="connsiteY2" fmla="*/ 1646926 h 4572000"/>
              <a:gd name="connsiteX3" fmla="*/ 4572001 w 4572001"/>
              <a:gd name="connsiteY3" fmla="*/ 2925074 h 4572000"/>
              <a:gd name="connsiteX4" fmla="*/ 2925075 w 4572001"/>
              <a:gd name="connsiteY4" fmla="*/ 4572000 h 4572000"/>
              <a:gd name="connsiteX5" fmla="*/ 1646928 w 4572001"/>
              <a:gd name="connsiteY5" fmla="*/ 4572000 h 4572000"/>
              <a:gd name="connsiteX6" fmla="*/ 0 w 4572001"/>
              <a:gd name="connsiteY6" fmla="*/ 2925074 h 4572000"/>
              <a:gd name="connsiteX7" fmla="*/ 0 w 4572001"/>
              <a:gd name="connsiteY7" fmla="*/ 1646926 h 4572000"/>
              <a:gd name="connsiteX8" fmla="*/ 1646928 w 4572001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1" h="4572000">
                <a:moveTo>
                  <a:pt x="1646928" y="0"/>
                </a:moveTo>
                <a:lnTo>
                  <a:pt x="2925075" y="0"/>
                </a:lnTo>
                <a:cubicBezTo>
                  <a:pt x="3834647" y="0"/>
                  <a:pt x="4572001" y="737354"/>
                  <a:pt x="4572001" y="1646926"/>
                </a:cubicBezTo>
                <a:lnTo>
                  <a:pt x="4572001" y="2925074"/>
                </a:lnTo>
                <a:cubicBezTo>
                  <a:pt x="4572001" y="3834646"/>
                  <a:pt x="3834647" y="4572000"/>
                  <a:pt x="2925075" y="4572000"/>
                </a:cubicBezTo>
                <a:lnTo>
                  <a:pt x="1646928" y="4572000"/>
                </a:lnTo>
                <a:cubicBezTo>
                  <a:pt x="737356" y="4572000"/>
                  <a:pt x="0" y="3834646"/>
                  <a:pt x="0" y="2925074"/>
                </a:cubicBezTo>
                <a:lnTo>
                  <a:pt x="0" y="1646926"/>
                </a:lnTo>
                <a:cubicBezTo>
                  <a:pt x="0" y="737354"/>
                  <a:pt x="737356" y="0"/>
                  <a:pt x="1646928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13F36-DE50-2154-1500-879A987C5A62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ACF954-8D0F-8639-E2B0-A6658688F59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2656"/>
          <a:stretch/>
        </p:blipFill>
        <p:spPr>
          <a:xfrm>
            <a:off x="5425697" y="5178260"/>
            <a:ext cx="6689421" cy="81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073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A04F-D67A-9D31-5099-5AB5B494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08040"/>
            <a:ext cx="7001810" cy="554038"/>
          </a:xfrm>
        </p:spPr>
        <p:txBody>
          <a:bodyPr>
            <a:noAutofit/>
          </a:bodyPr>
          <a:lstStyle/>
          <a:p>
            <a:r>
              <a:rPr lang="ru-RU" dirty="0"/>
              <a:t>Урок 2. Определитесь с идеей и обозначьте контекст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2E2144-2329-2AD2-7C34-B88A4F156D6A}"/>
              </a:ext>
            </a:extLst>
          </p:cNvPr>
          <p:cNvSpPr txBox="1"/>
          <p:nvPr/>
        </p:nvSpPr>
        <p:spPr>
          <a:xfrm>
            <a:off x="588263" y="1640749"/>
            <a:ext cx="67818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2000">
                <a:ln w="3175">
                  <a:noFill/>
                </a:ln>
                <a:solidFill>
                  <a:schemeClr val="accent2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ru-RU"/>
              <a:t>Создание запроса на основе роли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9678C4-8F38-A76F-F91C-E8320C8A0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85726" y="0"/>
            <a:ext cx="12106274" cy="6858000"/>
            <a:chOff x="0" y="0"/>
            <a:chExt cx="12106274" cy="68580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9390FBF-6030-1B02-C20A-03A4B9DDC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0"/>
              <a:ext cx="6447099" cy="3629850"/>
            </a:xfrm>
            <a:prstGeom prst="rect">
              <a:avLst/>
            </a:prstGeom>
          </p:spPr>
        </p:pic>
        <p:sp>
          <p:nvSpPr>
            <p:cNvPr id="24" name="Arrow: U-Turn 23">
              <a:extLst>
                <a:ext uri="{FF2B5EF4-FFF2-40B4-BE49-F238E27FC236}">
                  <a16:creationId xmlns:a16="http://schemas.microsoft.com/office/drawing/2014/main" id="{39F0FA63-345F-741F-422E-F11A9F22F12F}"/>
                </a:ext>
              </a:extLst>
            </p:cNvPr>
            <p:cNvSpPr/>
            <p:nvPr/>
          </p:nvSpPr>
          <p:spPr bwMode="auto">
            <a:xfrm rot="16200000" flipV="1">
              <a:off x="4816161" y="-541336"/>
              <a:ext cx="6639552" cy="7940674"/>
            </a:xfrm>
            <a:prstGeom prst="uturnArrow">
              <a:avLst>
                <a:gd name="adj1" fmla="val 0"/>
                <a:gd name="adj2" fmla="val 0"/>
                <a:gd name="adj3" fmla="val 0"/>
                <a:gd name="adj4" fmla="val 2411"/>
                <a:gd name="adj5" fmla="val 73206"/>
              </a:avLst>
            </a:prstGeom>
            <a:ln w="50800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A4BE3E1-DF19-DB0B-B97C-46C5ABE0B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0" y="3228150"/>
              <a:ext cx="6447099" cy="3629850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D631D4B-F10B-9D17-1D0A-EA6DBAA6E66F}"/>
              </a:ext>
            </a:extLst>
          </p:cNvPr>
          <p:cNvSpPr>
            <a:spLocks/>
          </p:cNvSpPr>
          <p:nvPr/>
        </p:nvSpPr>
        <p:spPr bwMode="auto">
          <a:xfrm>
            <a:off x="588963" y="2143125"/>
            <a:ext cx="11031537" cy="4267835"/>
          </a:xfrm>
          <a:prstGeom prst="roundRect">
            <a:avLst>
              <a:gd name="adj" fmla="val 4147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j-ea"/>
                <a:cs typeface="Segoe UI"/>
              </a:rPr>
              <a:t>Вы 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потрясающий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дизайнер, работающий с эмоциями и ощущениями и имеющий особый талант создания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захватывающих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миров, которые 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будоражат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чувства и переносят людей в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волшебный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мир.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Благодаря сочетанию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превосходных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звуков,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восхитительных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изображений и тщательно проработанной 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окружающей обстановке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вы организуете 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невероятные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путешествия, которые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потрясают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и развлекают.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j-ea"/>
                <a:cs typeface="Segoe UI"/>
              </a:rPr>
              <a:t>Ваши творческие возможности не знают границ, и вы всегда находите 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яркие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идеи, которые будоражат 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воображение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, но при этом вы проявляете внимание к мельчайшим деталям, чтобы свести все вместе.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j-ea"/>
                <a:cs typeface="Segoe UI"/>
              </a:rPr>
              <a:t>Благодаря возможностям воздействия на различные ощущения вы можете создавать 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незабываемые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моменты, которые обволакивают людей целой 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симфонией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чувств, оставляя их 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потрясенными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, 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счастливыми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, 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желающими продолжения. Вы поможете создать новый,</a:t>
            </a:r>
            <a:r>
              <a:rPr kumimoji="0" lang="ru-RU" sz="1600" dirty="0">
                <a:solidFill>
                  <a:schemeClr val="tx1"/>
                </a:solidFill>
                <a:latin typeface="Segoe UI" panose="020B0502040204020203" pitchFamily="34" charset="0"/>
                <a:cs typeface="Segoe UI"/>
              </a:rPr>
              <a:t> </a:t>
            </a:r>
            <a:r>
              <a:rPr lang="ru-RU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восхитительный</a:t>
            </a:r>
            <a:r>
              <a:rPr kumimoji="0" lang="ru-RU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мир ощущений.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6108B-C9EE-9708-F498-15DA03970433}"/>
              </a:ext>
            </a:extLst>
          </p:cNvPr>
          <p:cNvSpPr txBox="1"/>
          <p:nvPr/>
        </p:nvSpPr>
        <p:spPr>
          <a:xfrm>
            <a:off x="1025420" y="2616789"/>
            <a:ext cx="12961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ru-RU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(Прилагательное)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D48E1-0650-386F-5D99-8DD8477C2F78}"/>
              </a:ext>
            </a:extLst>
          </p:cNvPr>
          <p:cNvSpPr txBox="1"/>
          <p:nvPr/>
        </p:nvSpPr>
        <p:spPr>
          <a:xfrm>
            <a:off x="748560" y="3058873"/>
            <a:ext cx="13335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ru-RU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(Прилагательное)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533A07-69F0-7593-0B54-CA25EC601ECA}"/>
              </a:ext>
            </a:extLst>
          </p:cNvPr>
          <p:cNvSpPr txBox="1"/>
          <p:nvPr/>
        </p:nvSpPr>
        <p:spPr>
          <a:xfrm>
            <a:off x="7921462" y="3030277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ru-RU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(Глагол)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891A8-16B4-7B78-EBD5-6AC01D4F1735}"/>
              </a:ext>
            </a:extLst>
          </p:cNvPr>
          <p:cNvSpPr txBox="1"/>
          <p:nvPr/>
        </p:nvSpPr>
        <p:spPr>
          <a:xfrm>
            <a:off x="3737921" y="3046227"/>
            <a:ext cx="12707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ru-RU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(Прилагательное)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095397-18B6-FCDE-D3EF-FAEC3785CC99}"/>
              </a:ext>
            </a:extLst>
          </p:cNvPr>
          <p:cNvSpPr txBox="1"/>
          <p:nvPr/>
        </p:nvSpPr>
        <p:spPr>
          <a:xfrm>
            <a:off x="2911953" y="3478262"/>
            <a:ext cx="12065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ru-RU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(Прилагательное)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1BE5FE-B26B-0376-B829-2857227C6547}"/>
              </a:ext>
            </a:extLst>
          </p:cNvPr>
          <p:cNvSpPr txBox="1"/>
          <p:nvPr/>
        </p:nvSpPr>
        <p:spPr>
          <a:xfrm>
            <a:off x="5089823" y="3478263"/>
            <a:ext cx="126571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ru-RU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(Прилагательное)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6EAD99-8FB4-E8B6-6E39-A96CC24186F6}"/>
              </a:ext>
            </a:extLst>
          </p:cNvPr>
          <p:cNvSpPr txBox="1"/>
          <p:nvPr/>
        </p:nvSpPr>
        <p:spPr>
          <a:xfrm>
            <a:off x="1258065" y="3910010"/>
            <a:ext cx="139164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ru-RU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(Существительное)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A831E7-1C0F-B430-0329-406A4E1FCA7E}"/>
              </a:ext>
            </a:extLst>
          </p:cNvPr>
          <p:cNvSpPr txBox="1"/>
          <p:nvPr/>
        </p:nvSpPr>
        <p:spPr>
          <a:xfrm>
            <a:off x="4710463" y="3928665"/>
            <a:ext cx="123930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ru-RU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(Прилагательное)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574488-E2E7-B9AC-E901-5498FF00C483}"/>
              </a:ext>
            </a:extLst>
          </p:cNvPr>
          <p:cNvSpPr txBox="1"/>
          <p:nvPr/>
        </p:nvSpPr>
        <p:spPr>
          <a:xfrm>
            <a:off x="8314676" y="391742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ru-RU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(Глагол)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24637-9228-7418-8DC2-BBD2F51B5044}"/>
              </a:ext>
            </a:extLst>
          </p:cNvPr>
          <p:cNvSpPr txBox="1"/>
          <p:nvPr/>
        </p:nvSpPr>
        <p:spPr>
          <a:xfrm>
            <a:off x="6897507" y="4341662"/>
            <a:ext cx="145362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ru-RU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(Прилагательное)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1A0F13-C5EA-50B4-A016-23AF208E6050}"/>
              </a:ext>
            </a:extLst>
          </p:cNvPr>
          <p:cNvSpPr txBox="1"/>
          <p:nvPr/>
        </p:nvSpPr>
        <p:spPr>
          <a:xfrm>
            <a:off x="570363" y="4761794"/>
            <a:ext cx="150892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ru-RU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(Существительное)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05EA62-BD4E-53F6-4053-F2BC45DA7588}"/>
              </a:ext>
            </a:extLst>
          </p:cNvPr>
          <p:cNvSpPr txBox="1"/>
          <p:nvPr/>
        </p:nvSpPr>
        <p:spPr>
          <a:xfrm>
            <a:off x="8829085" y="5219842"/>
            <a:ext cx="139164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ru-RU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(Прилагательное)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566019-4567-C222-8A75-AF76BA1942F0}"/>
              </a:ext>
            </a:extLst>
          </p:cNvPr>
          <p:cNvSpPr txBox="1"/>
          <p:nvPr/>
        </p:nvSpPr>
        <p:spPr>
          <a:xfrm>
            <a:off x="4056063" y="5691985"/>
            <a:ext cx="147143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ru-RU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(Существительное)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DCF9C8-B518-F55B-525F-8AA3998F0E05}"/>
              </a:ext>
            </a:extLst>
          </p:cNvPr>
          <p:cNvSpPr txBox="1"/>
          <p:nvPr/>
        </p:nvSpPr>
        <p:spPr>
          <a:xfrm>
            <a:off x="7305838" y="5691986"/>
            <a:ext cx="147143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ru-RU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(Прилагательное)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163272-874E-C2AE-3734-78E09729D1F5}"/>
              </a:ext>
            </a:extLst>
          </p:cNvPr>
          <p:cNvSpPr txBox="1"/>
          <p:nvPr/>
        </p:nvSpPr>
        <p:spPr>
          <a:xfrm>
            <a:off x="8689696" y="5699133"/>
            <a:ext cx="165670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ru-RU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(Прилагательное)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BF62AA-6C7C-92BE-29FD-73D0DEC39711}"/>
              </a:ext>
            </a:extLst>
          </p:cNvPr>
          <p:cNvSpPr txBox="1"/>
          <p:nvPr/>
        </p:nvSpPr>
        <p:spPr>
          <a:xfrm>
            <a:off x="4915328" y="6121589"/>
            <a:ext cx="144021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ru-RU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(Прилагательное)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21A24-E0CF-FF3C-3C43-042AF402BBB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11238814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7760A9-744E-411F-3314-9C0299DC7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090124-2AB0-373F-33F3-893E468FF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05185D-5734-92A1-E8EC-12B9EEEE159A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0665B7C-DADA-E02F-1891-1588BC5FF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288180" cy="553998"/>
          </a:xfrm>
        </p:spPr>
        <p:txBody>
          <a:bodyPr wrap="square">
            <a:spAutoFit/>
          </a:bodyPr>
          <a:lstStyle/>
          <a:p>
            <a:r>
              <a:rPr lang="ru-RU"/>
              <a:t>Урок 2. Заполните пропуски</a:t>
            </a:r>
          </a:p>
        </p:txBody>
      </p:sp>
      <p:sp>
        <p:nvSpPr>
          <p:cNvPr id="9" name="Rounded Rectangle 24_1">
            <a:extLst>
              <a:ext uri="{FF2B5EF4-FFF2-40B4-BE49-F238E27FC236}">
                <a16:creationId xmlns:a16="http://schemas.microsoft.com/office/drawing/2014/main" id="{A4E1EBEC-32A9-5386-42FE-0E382F3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1559401"/>
            <a:ext cx="11018520" cy="4282113"/>
          </a:xfrm>
          <a:prstGeom prst="roundRect">
            <a:avLst>
              <a:gd name="adj" fmla="val 4200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10" name="Graphic 174">
            <a:extLst>
              <a:ext uri="{FF2B5EF4-FFF2-40B4-BE49-F238E27FC236}">
                <a16:creationId xmlns:a16="http://schemas.microsoft.com/office/drawing/2014/main" id="{3DFC51C2-C546-B2DC-A985-9C5FE836B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34567" y="1705705"/>
            <a:ext cx="10725912" cy="402006"/>
          </a:xfrm>
          <a:prstGeom prst="roundRect">
            <a:avLst>
              <a:gd name="adj" fmla="val 2169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</a:pPr>
            <a:endParaRPr kumimoji="0" lang="en-US" b="0" i="0" u="none" strike="noStrike" kern="120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CDF514-7F13-84C3-6D43-C17E369F7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792589"/>
              </p:ext>
            </p:extLst>
          </p:nvPr>
        </p:nvGraphicFramePr>
        <p:xfrm>
          <a:off x="585217" y="1705703"/>
          <a:ext cx="11018520" cy="41358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72840">
                  <a:extLst>
                    <a:ext uri="{9D8B030D-6E8A-4147-A177-3AD203B41FA5}">
                      <a16:colId xmlns:a16="http://schemas.microsoft.com/office/drawing/2014/main" val="1754353474"/>
                    </a:ext>
                  </a:extLst>
                </a:gridCol>
                <a:gridCol w="3672840">
                  <a:extLst>
                    <a:ext uri="{9D8B030D-6E8A-4147-A177-3AD203B41FA5}">
                      <a16:colId xmlns:a16="http://schemas.microsoft.com/office/drawing/2014/main" val="2110560452"/>
                    </a:ext>
                  </a:extLst>
                </a:gridCol>
                <a:gridCol w="3672840">
                  <a:extLst>
                    <a:ext uri="{9D8B030D-6E8A-4147-A177-3AD203B41FA5}">
                      <a16:colId xmlns:a16="http://schemas.microsoft.com/office/drawing/2014/main" val="699727553"/>
                    </a:ext>
                  </a:extLst>
                </a:gridCol>
              </a:tblGrid>
              <a:tr h="406801">
                <a:tc>
                  <a:txBody>
                    <a:bodyPr/>
                    <a:lstStyle/>
                    <a:p>
                      <a:pPr algn="ctr"/>
                      <a:r>
                        <a:rPr lang="ru-RU" b="0">
                          <a:solidFill>
                            <a:schemeClr val="accent2"/>
                          </a:solidFill>
                          <a:latin typeface="+mj-lt"/>
                        </a:rPr>
                        <a:t>Прилагательное</a:t>
                      </a:r>
                    </a:p>
                  </a:txBody>
                  <a:tcPr marT="64008" marB="6400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>
                          <a:solidFill>
                            <a:schemeClr val="accent2"/>
                          </a:solidFill>
                          <a:latin typeface="+mj-lt"/>
                        </a:rPr>
                        <a:t>Существительное</a:t>
                      </a:r>
                    </a:p>
                  </a:txBody>
                  <a:tcPr marT="64008" marB="6400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0">
                          <a:solidFill>
                            <a:schemeClr val="accent2"/>
                          </a:solidFill>
                          <a:latin typeface="+mj-lt"/>
                        </a:rPr>
                        <a:t>Глагол</a:t>
                      </a:r>
                    </a:p>
                  </a:txBody>
                  <a:tcPr marT="64008" marB="6400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7960615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Потрясающий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Приключение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Прыгать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202411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Яркий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Пляж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Бегать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049622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Творческий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Дворец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Танцевать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45775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Восхитительный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Лес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Изучать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551803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Фантастический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Игра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Строить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13521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Волшебный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Образ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Открывать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499400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Мистический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Путь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Представлять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1709857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Уникальный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Гора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Создавать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46842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Эффектный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Робот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Изобретать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88832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Дикий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Пространство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>
                          <a:solidFill>
                            <a:schemeClr val="tx1"/>
                          </a:solidFill>
                        </a:rPr>
                        <a:t>Лететь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04117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F0B0590-AAFF-E79A-B84E-48700409540B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95510449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5489E278-B283-BB01-0E37-2008AF049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36588A8-D59C-BAAF-74F4-EBBCE2F84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020164D-54EF-5C4E-7871-956037DA8044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60CAEE-3C09-E17B-D5A1-AA4773689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3408" y="2272719"/>
            <a:ext cx="502920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24_1">
            <a:extLst>
              <a:ext uri="{FF2B5EF4-FFF2-40B4-BE49-F238E27FC236}">
                <a16:creationId xmlns:a16="http://schemas.microsoft.com/office/drawing/2014/main" id="{6087863F-DCA6-CF7F-5542-0A7B235DE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2265680"/>
            <a:ext cx="3944715" cy="413512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7" name="Rounded Rectangle 24_1">
            <a:extLst>
              <a:ext uri="{FF2B5EF4-FFF2-40B4-BE49-F238E27FC236}">
                <a16:creationId xmlns:a16="http://schemas.microsoft.com/office/drawing/2014/main" id="{E1842972-0346-B271-E77A-00414E68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766339" y="1495425"/>
            <a:ext cx="6840444" cy="4905375"/>
          </a:xfrm>
          <a:prstGeom prst="roundRect">
            <a:avLst>
              <a:gd name="adj" fmla="val 4200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970BAA-D72B-EE7B-FE4C-8B9C7A8A3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0216"/>
            <a:ext cx="11018520" cy="861774"/>
          </a:xfrm>
        </p:spPr>
        <p:txBody>
          <a:bodyPr/>
          <a:lstStyle/>
          <a:p>
            <a:r>
              <a:rPr lang="ru-RU" sz="2800" dirty="0"/>
              <a:t>Урок 2. Определитесь с идеей и обозначьте контекст — подробности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E32095-2725-EE8B-E173-D458D3B1253A}"/>
              </a:ext>
            </a:extLst>
          </p:cNvPr>
          <p:cNvSpPr txBox="1"/>
          <p:nvPr/>
        </p:nvSpPr>
        <p:spPr>
          <a:xfrm>
            <a:off x="588263" y="1227530"/>
            <a:ext cx="3922405" cy="86177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2000">
                <a:ln w="3175">
                  <a:noFill/>
                </a:ln>
                <a:solidFill>
                  <a:schemeClr val="accent2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ru-RU" sz="2800" dirty="0"/>
              <a:t>Определитесь со своей идеей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BB2F2B-55D3-8C9F-43BC-1A8FB5A488CE}"/>
              </a:ext>
            </a:extLst>
          </p:cNvPr>
          <p:cNvSpPr>
            <a:spLocks/>
          </p:cNvSpPr>
          <p:nvPr/>
        </p:nvSpPr>
        <p:spPr>
          <a:xfrm rot="10800000" flipH="1" flipV="1">
            <a:off x="736980" y="3189635"/>
            <a:ext cx="3559597" cy="3180358"/>
          </a:xfrm>
          <a:prstGeom prst="rect">
            <a:avLst/>
          </a:prstGeom>
          <a:noFill/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1200"/>
              </a:spcBef>
              <a:buClrTx/>
              <a:buSzTx/>
              <a:buFontTx/>
              <a:buNone/>
              <a:tabLst/>
              <a:defRPr/>
            </a:pPr>
            <a:r>
              <a:rPr kumimoji="0" lang="ru-RU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Запрос: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ru-RU" sz="1400" dirty="0"/>
              <a:t>У </a:t>
            </a:r>
            <a:r>
              <a:rPr lang="ru-RU" sz="1400" dirty="0">
                <a:solidFill>
                  <a:schemeClr val="tx1"/>
                </a:solidFill>
              </a:rPr>
              <a:t>меня есть идея, с которой следует поработать на этом проекте, поэтому я предоставлю ряд пунктов. Можете мне помочь написать абзац</a:t>
            </a:r>
            <a:r>
              <a:rPr lang="ru-RU" sz="1400" dirty="0"/>
              <a:t> </a:t>
            </a:r>
            <a:r>
              <a:rPr lang="ru-RU" sz="1400" dirty="0">
                <a:solidFill>
                  <a:schemeClr val="accent2"/>
                </a:solidFill>
                <a:latin typeface="+mj-lt"/>
              </a:rPr>
              <a:t>в стиле рекламы путешествий</a:t>
            </a:r>
            <a:r>
              <a:rPr lang="ru-RU" sz="1400" dirty="0">
                <a:solidFill>
                  <a:schemeClr val="tx1"/>
                </a:solidFill>
                <a:latin typeface="+mj-lt"/>
              </a:rPr>
              <a:t> </a:t>
            </a:r>
            <a:r>
              <a:rPr lang="ru-RU" sz="1400" dirty="0">
                <a:solidFill>
                  <a:schemeClr val="tx1"/>
                </a:solidFill>
              </a:rPr>
              <a:t>и уделить внимание деталям, которые позволят воплотить эту идею в жизнь?</a:t>
            </a:r>
          </a:p>
          <a:p>
            <a:pPr marL="0" indent="0">
              <a:spcAft>
                <a:spcPts val="0"/>
              </a:spcAft>
              <a:buNone/>
            </a:pPr>
            <a:r>
              <a:rPr lang="ru-RU" sz="1400" dirty="0">
                <a:solidFill>
                  <a:schemeClr val="tx1"/>
                </a:solidFill>
              </a:rPr>
              <a:t>Важно учитывать следующие аспекты. Не нужно называть, что это за место. Следует акцентировать внимание на том, что делает это место уникальным. Мы придумаем название и фирменную символику позже.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A7FF6F-78C0-1AB8-E9FD-F3AFD3A275B8}"/>
              </a:ext>
            </a:extLst>
          </p:cNvPr>
          <p:cNvSpPr txBox="1"/>
          <p:nvPr/>
        </p:nvSpPr>
        <p:spPr>
          <a:xfrm>
            <a:off x="4967691" y="1542683"/>
            <a:ext cx="6427806" cy="200054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400" dirty="0"/>
              <a:t>Опыт ощущений от нового места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Уютный, укромный ресторан, расположенный в глубине леса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400" dirty="0"/>
              <a:t>Этот </a:t>
            </a:r>
            <a:r>
              <a:rPr lang="ru-RU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ресторан</a:t>
            </a:r>
            <a:r>
              <a:rPr lang="ru-RU" sz="1400" dirty="0"/>
              <a:t> расположен </a:t>
            </a:r>
            <a:r>
              <a:rPr lang="ru-RU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высоко над землей в ветвях дерева 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400" dirty="0"/>
              <a:t>Тематически здесь </a:t>
            </a:r>
            <a:r>
              <a:rPr lang="ru-RU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естественная природа</a:t>
            </a:r>
            <a:r>
              <a:rPr lang="ru-RU" sz="1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ru-RU" sz="1400" dirty="0"/>
              <a:t>соседствует с </a:t>
            </a:r>
            <a:r>
              <a:rPr lang="ru-RU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местом, доступным только по приглашениям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Мистический и скрытый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D0FC6A51-471E-B09C-3D08-E44DEE3C17DD}"/>
              </a:ext>
            </a:extLst>
          </p:cNvPr>
          <p:cNvSpPr txBox="1"/>
          <p:nvPr/>
        </p:nvSpPr>
        <p:spPr>
          <a:xfrm>
            <a:off x="5103258" y="2193451"/>
            <a:ext cx="144232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ru-RU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(Прилагательные) </a:t>
            </a: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B804795D-1B89-4BD1-25F2-A3B915998C13}"/>
              </a:ext>
            </a:extLst>
          </p:cNvPr>
          <p:cNvSpPr txBox="1"/>
          <p:nvPr/>
        </p:nvSpPr>
        <p:spPr>
          <a:xfrm>
            <a:off x="6386276" y="2193451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ru-RU"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(Место)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85947907-8034-0B0F-950F-9D21E2912601}"/>
              </a:ext>
            </a:extLst>
          </p:cNvPr>
          <p:cNvSpPr txBox="1"/>
          <p:nvPr/>
        </p:nvSpPr>
        <p:spPr>
          <a:xfrm>
            <a:off x="7704536" y="2193451"/>
            <a:ext cx="1351834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ru-RU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(Расположение)</a:t>
            </a: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54812BBE-E84F-0A8C-7874-8AC44EBD4B1B}"/>
              </a:ext>
            </a:extLst>
          </p:cNvPr>
          <p:cNvSpPr txBox="1"/>
          <p:nvPr/>
        </p:nvSpPr>
        <p:spPr>
          <a:xfrm>
            <a:off x="5500607" y="2668315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ru-RU"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(Место)</a:t>
            </a: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8B0A4436-2889-6F1C-13D9-01EC7B1B358C}"/>
              </a:ext>
            </a:extLst>
          </p:cNvPr>
          <p:cNvSpPr txBox="1"/>
          <p:nvPr/>
        </p:nvSpPr>
        <p:spPr>
          <a:xfrm>
            <a:off x="8313331" y="2634776"/>
            <a:ext cx="1272629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ru-RU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(Расположение)</a:t>
            </a: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AB75E84C-BE54-9E08-9C16-B84FE6451DEA}"/>
              </a:ext>
            </a:extLst>
          </p:cNvPr>
          <p:cNvSpPr txBox="1"/>
          <p:nvPr/>
        </p:nvSpPr>
        <p:spPr>
          <a:xfrm>
            <a:off x="6894760" y="2750614"/>
            <a:ext cx="153924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ru-RU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(Тема или эстетика)</a:t>
            </a: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145946CE-1556-7238-18E0-9A2929B4E662}"/>
              </a:ext>
            </a:extLst>
          </p:cNvPr>
          <p:cNvSpPr txBox="1"/>
          <p:nvPr/>
        </p:nvSpPr>
        <p:spPr>
          <a:xfrm>
            <a:off x="5277652" y="3673836"/>
            <a:ext cx="153924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ru-RU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(Прилагательное)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EE9815-49BB-265D-0A03-3E6B197C7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477706"/>
              </p:ext>
            </p:extLst>
          </p:nvPr>
        </p:nvGraphicFramePr>
        <p:xfrm>
          <a:off x="4949220" y="3947160"/>
          <a:ext cx="6474685" cy="2424541"/>
        </p:xfrm>
        <a:graphic>
          <a:graphicData uri="http://schemas.openxmlformats.org/drawingml/2006/table">
            <a:tbl>
              <a:tblPr firstRow="1" firstCol="1" bandRow="1"/>
              <a:tblGrid>
                <a:gridCol w="2157989">
                  <a:extLst>
                    <a:ext uri="{9D8B030D-6E8A-4147-A177-3AD203B41FA5}">
                      <a16:colId xmlns:a16="http://schemas.microsoft.com/office/drawing/2014/main" val="947849522"/>
                    </a:ext>
                  </a:extLst>
                </a:gridCol>
                <a:gridCol w="2157989">
                  <a:extLst>
                    <a:ext uri="{9D8B030D-6E8A-4147-A177-3AD203B41FA5}">
                      <a16:colId xmlns:a16="http://schemas.microsoft.com/office/drawing/2014/main" val="931519616"/>
                    </a:ext>
                  </a:extLst>
                </a:gridCol>
                <a:gridCol w="2158707">
                  <a:extLst>
                    <a:ext uri="{9D8B030D-6E8A-4147-A177-3AD203B41FA5}">
                      <a16:colId xmlns:a16="http://schemas.microsoft.com/office/drawing/2014/main" val="3615563520"/>
                    </a:ext>
                  </a:extLst>
                </a:gridCol>
              </a:tblGrid>
              <a:tr h="275701"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ru-RU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</a:rPr>
                        <a:t>Общие места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ru-RU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</a:rPr>
                        <a:t>Тема или эстетика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ru-RU" sz="12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</a:rPr>
                        <a:t>Местоположение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435646"/>
                  </a:ext>
                </a:extLst>
              </a:tr>
              <a:tr h="2006489">
                <a:tc>
                  <a:txBody>
                    <a:bodyPr/>
                    <a:lstStyle/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Библиотека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Школа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Кофейня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Парк развлечений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Музей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Пляж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Торговый центр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Ферма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Дворец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Дом на дереве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Стимпанк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Киберпанк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Винтаж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Минимализм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Загородная жизнь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Сказка 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Индустриализм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Тропики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Космическая эра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Ар деко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 вершине горы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 пустынном оазисе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Внутри вулкана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 плавучем острове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 сияющем городе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 снежной тундре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 пиратском корабле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 волшебном лесу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На другой планете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ru-RU" sz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В укромной пещере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864285"/>
                  </a:ext>
                </a:extLst>
              </a:tr>
            </a:tbl>
          </a:graphicData>
        </a:graphic>
      </p:graphicFrame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07AEEA6-0B29-1155-E36E-3DF14E4558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32379" y="2266211"/>
            <a:ext cx="244978" cy="675077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2881FC-F1C4-D3B0-706C-DE73F1BBF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830188" y="2447695"/>
            <a:ext cx="649362" cy="644910"/>
            <a:chOff x="547424" y="4293480"/>
            <a:chExt cx="640026" cy="6574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37B3640-A69B-A654-E6B6-E35DC49195CD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BFE43C2-74E4-B8FF-3FE4-0298FE5656E5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44" name="Rounded Rectangle 3_1">
                  <a:extLst>
                    <a:ext uri="{FF2B5EF4-FFF2-40B4-BE49-F238E27FC236}">
                      <a16:creationId xmlns:a16="http://schemas.microsoft.com/office/drawing/2014/main" id="{5D89AD6A-AED5-D4F1-D3CF-869B51E17DB9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ounded Rectangle 3_1">
                  <a:extLst>
                    <a:ext uri="{FF2B5EF4-FFF2-40B4-BE49-F238E27FC236}">
                      <a16:creationId xmlns:a16="http://schemas.microsoft.com/office/drawing/2014/main" id="{4CABD89D-FB3E-F7D7-EB9A-A19BDCD2A8C1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2" name="Rounded Rectangle 3_1">
                <a:extLst>
                  <a:ext uri="{FF2B5EF4-FFF2-40B4-BE49-F238E27FC236}">
                    <a16:creationId xmlns:a16="http://schemas.microsoft.com/office/drawing/2014/main" id="{4DCCA92A-703B-7FB7-1BAB-D9F76664CD94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Rounded Rectangle 24_1">
                <a:extLst>
                  <a:ext uri="{FF2B5EF4-FFF2-40B4-BE49-F238E27FC236}">
                    <a16:creationId xmlns:a16="http://schemas.microsoft.com/office/drawing/2014/main" id="{3C4686F7-4B8A-0457-0F7C-2B2BF4C125D8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86D1000-90A4-CEFC-8D30-1ABC3821EE5E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baseline="0" noProof="0" dirty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46" name="Browser">
            <a:extLst>
              <a:ext uri="{FF2B5EF4-FFF2-40B4-BE49-F238E27FC236}">
                <a16:creationId xmlns:a16="http://schemas.microsoft.com/office/drawing/2014/main" id="{B3D5EE0B-CC7B-8364-C411-984738F1B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7194" y="2651963"/>
            <a:ext cx="295350" cy="236374"/>
          </a:xfrm>
          <a:custGeom>
            <a:avLst/>
            <a:gdLst>
              <a:gd name="T0" fmla="*/ 3750 w 3750"/>
              <a:gd name="T1" fmla="*/ 3000 h 3000"/>
              <a:gd name="T2" fmla="*/ 0 w 3750"/>
              <a:gd name="T3" fmla="*/ 3000 h 3000"/>
              <a:gd name="T4" fmla="*/ 0 w 3750"/>
              <a:gd name="T5" fmla="*/ 0 h 3000"/>
              <a:gd name="T6" fmla="*/ 3750 w 3750"/>
              <a:gd name="T7" fmla="*/ 0 h 3000"/>
              <a:gd name="T8" fmla="*/ 3750 w 3750"/>
              <a:gd name="T9" fmla="*/ 3000 h 3000"/>
              <a:gd name="T10" fmla="*/ 0 w 3750"/>
              <a:gd name="T11" fmla="*/ 750 h 3000"/>
              <a:gd name="T12" fmla="*/ 3750 w 3750"/>
              <a:gd name="T13" fmla="*/ 750 h 3000"/>
              <a:gd name="T14" fmla="*/ 3335 w 3750"/>
              <a:gd name="T15" fmla="*/ 375 h 3000"/>
              <a:gd name="T16" fmla="*/ 3375 w 3750"/>
              <a:gd name="T17" fmla="*/ 415 h 3000"/>
              <a:gd name="T18" fmla="*/ 3414 w 3750"/>
              <a:gd name="T19" fmla="*/ 375 h 3000"/>
              <a:gd name="T20" fmla="*/ 3375 w 3750"/>
              <a:gd name="T21" fmla="*/ 336 h 3000"/>
              <a:gd name="T22" fmla="*/ 3335 w 3750"/>
              <a:gd name="T23" fmla="*/ 375 h 3000"/>
              <a:gd name="T24" fmla="*/ 2886 w 3750"/>
              <a:gd name="T25" fmla="*/ 375 h 3000"/>
              <a:gd name="T26" fmla="*/ 2925 w 3750"/>
              <a:gd name="T27" fmla="*/ 415 h 3000"/>
              <a:gd name="T28" fmla="*/ 2965 w 3750"/>
              <a:gd name="T29" fmla="*/ 375 h 3000"/>
              <a:gd name="T30" fmla="*/ 2925 w 3750"/>
              <a:gd name="T31" fmla="*/ 336 h 3000"/>
              <a:gd name="T32" fmla="*/ 2886 w 3750"/>
              <a:gd name="T33" fmla="*/ 375 h 3000"/>
              <a:gd name="T34" fmla="*/ 2437 w 3750"/>
              <a:gd name="T35" fmla="*/ 375 h 3000"/>
              <a:gd name="T36" fmla="*/ 2476 w 3750"/>
              <a:gd name="T37" fmla="*/ 415 h 3000"/>
              <a:gd name="T38" fmla="*/ 2516 w 3750"/>
              <a:gd name="T39" fmla="*/ 375 h 3000"/>
              <a:gd name="T40" fmla="*/ 2476 w 3750"/>
              <a:gd name="T41" fmla="*/ 336 h 3000"/>
              <a:gd name="T42" fmla="*/ 2437 w 3750"/>
              <a:gd name="T43" fmla="*/ 375 h 3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50" h="3000">
                <a:moveTo>
                  <a:pt x="3750" y="3000"/>
                </a:moveTo>
                <a:cubicBezTo>
                  <a:pt x="0" y="3000"/>
                  <a:pt x="0" y="3000"/>
                  <a:pt x="0" y="3000"/>
                </a:cubicBezTo>
                <a:cubicBezTo>
                  <a:pt x="0" y="0"/>
                  <a:pt x="0" y="0"/>
                  <a:pt x="0" y="0"/>
                </a:cubicBezTo>
                <a:cubicBezTo>
                  <a:pt x="3750" y="0"/>
                  <a:pt x="3750" y="0"/>
                  <a:pt x="3750" y="0"/>
                </a:cubicBezTo>
                <a:lnTo>
                  <a:pt x="3750" y="3000"/>
                </a:lnTo>
                <a:close/>
                <a:moveTo>
                  <a:pt x="0" y="750"/>
                </a:moveTo>
                <a:cubicBezTo>
                  <a:pt x="3750" y="750"/>
                  <a:pt x="3750" y="750"/>
                  <a:pt x="3750" y="750"/>
                </a:cubicBezTo>
                <a:moveTo>
                  <a:pt x="3335" y="375"/>
                </a:moveTo>
                <a:cubicBezTo>
                  <a:pt x="3335" y="397"/>
                  <a:pt x="3353" y="415"/>
                  <a:pt x="3375" y="415"/>
                </a:cubicBezTo>
                <a:cubicBezTo>
                  <a:pt x="3397" y="415"/>
                  <a:pt x="3414" y="397"/>
                  <a:pt x="3414" y="375"/>
                </a:cubicBezTo>
                <a:cubicBezTo>
                  <a:pt x="3414" y="353"/>
                  <a:pt x="3397" y="336"/>
                  <a:pt x="3375" y="336"/>
                </a:cubicBezTo>
                <a:cubicBezTo>
                  <a:pt x="3353" y="336"/>
                  <a:pt x="3335" y="353"/>
                  <a:pt x="3335" y="375"/>
                </a:cubicBezTo>
                <a:close/>
                <a:moveTo>
                  <a:pt x="2886" y="375"/>
                </a:moveTo>
                <a:cubicBezTo>
                  <a:pt x="2886" y="397"/>
                  <a:pt x="2904" y="415"/>
                  <a:pt x="2925" y="415"/>
                </a:cubicBezTo>
                <a:cubicBezTo>
                  <a:pt x="2947" y="415"/>
                  <a:pt x="2965" y="397"/>
                  <a:pt x="2965" y="375"/>
                </a:cubicBezTo>
                <a:cubicBezTo>
                  <a:pt x="2965" y="353"/>
                  <a:pt x="2947" y="336"/>
                  <a:pt x="2925" y="336"/>
                </a:cubicBezTo>
                <a:cubicBezTo>
                  <a:pt x="2904" y="336"/>
                  <a:pt x="2886" y="353"/>
                  <a:pt x="2886" y="375"/>
                </a:cubicBezTo>
                <a:close/>
                <a:moveTo>
                  <a:pt x="2437" y="375"/>
                </a:moveTo>
                <a:cubicBezTo>
                  <a:pt x="2437" y="397"/>
                  <a:pt x="2454" y="415"/>
                  <a:pt x="2476" y="415"/>
                </a:cubicBezTo>
                <a:cubicBezTo>
                  <a:pt x="2498" y="415"/>
                  <a:pt x="2516" y="397"/>
                  <a:pt x="2516" y="375"/>
                </a:cubicBezTo>
                <a:cubicBezTo>
                  <a:pt x="2516" y="353"/>
                  <a:pt x="2498" y="336"/>
                  <a:pt x="2476" y="336"/>
                </a:cubicBezTo>
                <a:cubicBezTo>
                  <a:pt x="2454" y="336"/>
                  <a:pt x="2437" y="353"/>
                  <a:pt x="2437" y="375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 defTabSz="914367"/>
            <a:endParaRPr lang="en-US" kern="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21429-19CA-E415-2090-FBBFF8A1D5BC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38441023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7BB452BC-D698-0E9B-AF34-1F5410E54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7096124" y="-2"/>
            <a:ext cx="4802187" cy="5981701"/>
          </a:xfrm>
          <a:prstGeom prst="round2SameRect">
            <a:avLst>
              <a:gd name="adj1" fmla="val 4128"/>
              <a:gd name="adj2" fmla="val 0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 w="6350">
            <a:solidFill>
              <a:schemeClr val="bg1">
                <a:alpha val="52000"/>
              </a:schemeClr>
            </a:solidFill>
          </a:ln>
          <a:effectLst>
            <a:outerShdw blurRad="63500" algn="ctr" rotWithShape="0">
              <a:prstClr val="black">
                <a:alpha val="6000"/>
              </a:prstClr>
            </a:outerShdw>
          </a:effectLst>
        </p:spPr>
        <p:txBody>
          <a:bodyPr wrap="square" lIns="685800" tIns="45720" rIns="91440" bIns="45720" anchor="ctr">
            <a:noAutofit/>
          </a:bodyPr>
          <a:lstStyle/>
          <a:p>
            <a:pPr defTabSz="951121">
              <a:spcAft>
                <a:spcPts val="600"/>
              </a:spcAft>
              <a:buSzPct val="90000"/>
            </a:pPr>
            <a:endParaRPr lang="en-US"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5DE02C-CC04-35F8-D91F-E75998CC1D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543240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ru-RU"/>
              <a:t>Добро пожаловать!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4F1E4-E128-14A9-01B3-E6FEA52A975C}"/>
              </a:ext>
            </a:extLst>
          </p:cNvPr>
          <p:cNvSpPr txBox="1"/>
          <p:nvPr/>
        </p:nvSpPr>
        <p:spPr>
          <a:xfrm>
            <a:off x="7368679" y="518160"/>
            <a:ext cx="42518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742">
              <a:spcBef>
                <a:spcPct val="0"/>
              </a:spcBef>
              <a:buSzPct val="90000"/>
            </a:pPr>
            <a:r>
              <a:rPr lang="ru-RU" sz="20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cs typeface="Segoe UI" pitchFamily="34" charset="0"/>
              </a:rPr>
              <a:t>ДОБРО ПОЖАЛОВАТЬ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700B6-C0D2-B97A-EAB1-EB527C3921E8}"/>
              </a:ext>
            </a:extLst>
          </p:cNvPr>
          <p:cNvSpPr txBox="1"/>
          <p:nvPr/>
        </p:nvSpPr>
        <p:spPr>
          <a:xfrm>
            <a:off x="7368678" y="1072305"/>
            <a:ext cx="4269689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4400">
                <a:latin typeface="+mj-lt"/>
              </a:rPr>
              <a:t>Название места мечты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3034E-6040-CA15-A171-157BB5342AA3}"/>
              </a:ext>
            </a:extLst>
          </p:cNvPr>
          <p:cNvSpPr txBox="1"/>
          <p:nvPr/>
        </p:nvSpPr>
        <p:spPr>
          <a:xfrm>
            <a:off x="7356066" y="3419130"/>
            <a:ext cx="428230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2000"/>
              <a:t>Сюда вставьте фирменный рекламный слоган из урока 8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6D008CC-7BB9-6367-C8B3-7B15E624B3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356066" y="4887054"/>
            <a:ext cx="4282302" cy="838614"/>
            <a:chOff x="7368679" y="4615783"/>
            <a:chExt cx="4018460" cy="83861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0DB0218-CA60-90C6-C162-D7CC3E0268AF}"/>
                </a:ext>
              </a:extLst>
            </p:cNvPr>
            <p:cNvSpPr/>
            <p:nvPr/>
          </p:nvSpPr>
          <p:spPr bwMode="auto">
            <a:xfrm>
              <a:off x="7368679" y="4615783"/>
              <a:ext cx="4018460" cy="838614"/>
            </a:xfrm>
            <a:prstGeom prst="roundRect">
              <a:avLst>
                <a:gd name="adj" fmla="val 7839"/>
              </a:avLst>
            </a:prstGeom>
            <a:solidFill>
              <a:schemeClr val="bg1">
                <a:alpha val="46000"/>
              </a:schemeClr>
            </a:solidFill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>
              <a:outerShdw blurRad="63500" dist="12700" algn="ctr" rotWithShape="0">
                <a:prstClr val="black">
                  <a:alpha val="12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4BCD14-5B44-E542-D2ED-EBA8D073D8FD}"/>
                </a:ext>
              </a:extLst>
            </p:cNvPr>
            <p:cNvSpPr txBox="1"/>
            <p:nvPr/>
          </p:nvSpPr>
          <p:spPr>
            <a:xfrm>
              <a:off x="7506598" y="4706002"/>
              <a:ext cx="3742623" cy="6581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lang="ru-RU" sz="1400">
                  <a:solidFill>
                    <a:schemeClr val="accent2"/>
                  </a:solidFill>
                  <a:latin typeface="+mj-lt"/>
                </a:rPr>
                <a:t>Кем создано</a:t>
              </a:r>
            </a:p>
            <a:p>
              <a:pPr>
                <a:spcBef>
                  <a:spcPts val="600"/>
                </a:spcBef>
              </a:pPr>
              <a:r>
                <a:rPr lang="ru-RU" sz="1400">
                  <a:latin typeface="+mj-lt"/>
                </a:rPr>
                <a:t>Имя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2DA6583-1D55-2003-0FEC-94A073C1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2009169" y="3952269"/>
            <a:ext cx="4914900" cy="896561"/>
          </a:xfrm>
          <a:prstGeom prst="rect">
            <a:avLst/>
          </a:prstGeom>
        </p:spPr>
      </p:pic>
      <p:sp>
        <p:nvSpPr>
          <p:cNvPr id="17" name="Arrow: U-Turn 16">
            <a:extLst>
              <a:ext uri="{FF2B5EF4-FFF2-40B4-BE49-F238E27FC236}">
                <a16:creationId xmlns:a16="http://schemas.microsoft.com/office/drawing/2014/main" id="{E1D046B5-5DFD-CD5D-3B92-D32347C8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9141" y="477520"/>
            <a:ext cx="6813777" cy="5299167"/>
          </a:xfrm>
          <a:prstGeom prst="uturnArrow">
            <a:avLst>
              <a:gd name="adj1" fmla="val 25000"/>
              <a:gd name="adj2" fmla="val 0"/>
              <a:gd name="adj3" fmla="val 49495"/>
              <a:gd name="adj4" fmla="val 5666"/>
              <a:gd name="adj5" fmla="val 56135"/>
            </a:avLst>
          </a:prstGeom>
          <a:ln w="34925" cap="rnd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CEB90509-A71A-FB92-02F5-D866605AA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9202640" y="3279678"/>
            <a:ext cx="679644" cy="5299075"/>
          </a:xfrm>
          <a:prstGeom prst="bentArrow">
            <a:avLst>
              <a:gd name="adj1" fmla="val 25000"/>
              <a:gd name="adj2" fmla="val 0"/>
              <a:gd name="adj3" fmla="val 25000"/>
              <a:gd name="adj4" fmla="val 33473"/>
            </a:avLst>
          </a:prstGeom>
          <a:ln w="34925" cap="rnd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9" name="Rounded Rectangle 24_1">
            <a:extLst>
              <a:ext uri="{FF2B5EF4-FFF2-40B4-BE49-F238E27FC236}">
                <a16:creationId xmlns:a16="http://schemas.microsoft.com/office/drawing/2014/main" id="{145D8B59-0AD2-F7E9-B27F-4A5AC4F1C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293688" y="704850"/>
            <a:ext cx="6361112" cy="5276851"/>
          </a:xfrm>
          <a:prstGeom prst="roundRect">
            <a:avLst>
              <a:gd name="adj" fmla="val 351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1DA4837-7EEF-8BE3-C16C-55337E03B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73" t="2827" r="3249" b="18347"/>
          <a:stretch/>
        </p:blipFill>
        <p:spPr>
          <a:xfrm>
            <a:off x="439738" y="850900"/>
            <a:ext cx="6069012" cy="4984750"/>
          </a:xfrm>
          <a:custGeom>
            <a:avLst/>
            <a:gdLst>
              <a:gd name="connsiteX0" fmla="*/ 114933 w 6069012"/>
              <a:gd name="connsiteY0" fmla="*/ 0 h 5010152"/>
              <a:gd name="connsiteX1" fmla="*/ 5954079 w 6069012"/>
              <a:gd name="connsiteY1" fmla="*/ 0 h 5010152"/>
              <a:gd name="connsiteX2" fmla="*/ 6069012 w 6069012"/>
              <a:gd name="connsiteY2" fmla="*/ 114933 h 5010152"/>
              <a:gd name="connsiteX3" fmla="*/ 6069012 w 6069012"/>
              <a:gd name="connsiteY3" fmla="*/ 4895219 h 5010152"/>
              <a:gd name="connsiteX4" fmla="*/ 5954079 w 6069012"/>
              <a:gd name="connsiteY4" fmla="*/ 5010152 h 5010152"/>
              <a:gd name="connsiteX5" fmla="*/ 114933 w 6069012"/>
              <a:gd name="connsiteY5" fmla="*/ 5010152 h 5010152"/>
              <a:gd name="connsiteX6" fmla="*/ 0 w 6069012"/>
              <a:gd name="connsiteY6" fmla="*/ 4895219 h 5010152"/>
              <a:gd name="connsiteX7" fmla="*/ 0 w 6069012"/>
              <a:gd name="connsiteY7" fmla="*/ 114933 h 5010152"/>
              <a:gd name="connsiteX8" fmla="*/ 114933 w 6069012"/>
              <a:gd name="connsiteY8" fmla="*/ 0 h 501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69012" h="5010152">
                <a:moveTo>
                  <a:pt x="114933" y="0"/>
                </a:moveTo>
                <a:lnTo>
                  <a:pt x="5954079" y="0"/>
                </a:lnTo>
                <a:cubicBezTo>
                  <a:pt x="6017555" y="0"/>
                  <a:pt x="6069012" y="51457"/>
                  <a:pt x="6069012" y="114933"/>
                </a:cubicBezTo>
                <a:lnTo>
                  <a:pt x="6069012" y="4895219"/>
                </a:lnTo>
                <a:cubicBezTo>
                  <a:pt x="6069012" y="4958695"/>
                  <a:pt x="6017555" y="5010152"/>
                  <a:pt x="5954079" y="5010152"/>
                </a:cubicBezTo>
                <a:lnTo>
                  <a:pt x="114933" y="5010152"/>
                </a:lnTo>
                <a:cubicBezTo>
                  <a:pt x="51457" y="5010152"/>
                  <a:pt x="0" y="4958695"/>
                  <a:pt x="0" y="4895219"/>
                </a:cubicBezTo>
                <a:lnTo>
                  <a:pt x="0" y="114933"/>
                </a:lnTo>
                <a:cubicBezTo>
                  <a:pt x="0" y="51457"/>
                  <a:pt x="51457" y="0"/>
                  <a:pt x="114933" y="0"/>
                </a:cubicBezTo>
                <a:close/>
              </a:path>
            </a:pathLst>
          </a:custGeom>
          <a:effectLst>
            <a:outerShdw blurRad="50800" algn="ctr" rotWithShape="0">
              <a:prstClr val="black">
                <a:alpha val="14000"/>
              </a:prstClr>
            </a:outerShdw>
          </a:effectLst>
        </p:spPr>
      </p:pic>
      <p:pic>
        <p:nvPicPr>
          <p:cNvPr id="1026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92E496C8-642E-7D80-8BAC-87C6CCEFDD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157" y="137160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 descr="clipart sticky note 10 free Cliparts | Download images on Clipground 2023">
            <a:extLst>
              <a:ext uri="{FF2B5EF4-FFF2-40B4-BE49-F238E27FC236}">
                <a16:creationId xmlns:a16="http://schemas.microsoft.com/office/drawing/2014/main" id="{D26AB3DB-FBFD-6408-C400-137683CF577C}"/>
              </a:ext>
            </a:extLst>
          </p:cNvPr>
          <p:cNvSpPr txBox="1"/>
          <p:nvPr/>
        </p:nvSpPr>
        <p:spPr>
          <a:xfrm>
            <a:off x="687867" y="615697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ru-RU" sz="1400" b="1"/>
              <a:t>Что делать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ru-RU" sz="1100"/>
              <a:t>Замените изображение на собственное </a:t>
            </a:r>
            <a:r>
              <a:rPr lang="ru-RU" sz="1100" b="1"/>
              <a:t>изображение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ru-RU" sz="1100"/>
              <a:t>Замените </a:t>
            </a:r>
            <a:r>
              <a:rPr lang="ru-RU" sz="1100" b="1"/>
              <a:t>название с фирменной символикой вашего места</a:t>
            </a:r>
            <a:r>
              <a:rPr lang="ru-RU" sz="1100"/>
              <a:t>, где говорится </a:t>
            </a:r>
            <a:r>
              <a:rPr lang="ru-RU" sz="1100" i="1"/>
              <a:t>Название места мечты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ru-RU" sz="1100"/>
              <a:t>Вставьте </a:t>
            </a:r>
            <a:r>
              <a:rPr lang="ru-RU" sz="1100" b="1"/>
              <a:t>«фирменный рекламный слоган» </a:t>
            </a:r>
            <a:r>
              <a:rPr lang="ru-RU" sz="1100"/>
              <a:t>в текстовое поле под названием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ru-RU" sz="1100"/>
              <a:t>Измените название на нужное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ru-RU" sz="1100"/>
              <a:t>Удалите эту запись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3BD62-7884-5F37-41C5-48EB0072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307279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FD919E2-87EB-3D62-EDA9-F73FE416D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74E325C-85D3-D690-7DF9-76263E516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9" name="Rounded Rectangle 24_1">
            <a:extLst>
              <a:ext uri="{FF2B5EF4-FFF2-40B4-BE49-F238E27FC236}">
                <a16:creationId xmlns:a16="http://schemas.microsoft.com/office/drawing/2014/main" id="{6A7109AD-7766-5AFB-E7FB-5AF7EB24E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9843B38-1387-4DC0-6A5E-E42C734F9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31A001BE-6E6B-B027-F4DC-8BB00B78B6A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ru-RU" sz="4400" b="0" i="0" u="none" strike="noStrike" cap="none" normalizeH="0" baseline="0" noProof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Добро пожаловать в...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53FE31-2854-2962-3B4E-9654C3118FBF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ru-RU" sz="1600"/>
              <a:t>Вставьте сюда созданное описание входа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32BA49-0A9D-DAF3-8B62-76514FBC4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397" b="1397"/>
          <a:stretch/>
        </p:blipFill>
        <p:spPr>
          <a:xfrm>
            <a:off x="7147560" y="776125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61EE42D-5E2F-7765-7D2D-20C46BF0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95E8E91-D6E8-D02A-D12C-289992F9A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C407FECB-8274-21EB-E170-F2EC4F992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917CDC-575C-892E-15CC-AD0BA66E6EE9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Что делать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мин.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Замените изображение на собственное</a:t>
            </a:r>
            <a:r>
              <a:rPr kumimoji="0" lang="ru-RU" sz="110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ru-RU" sz="1100" b="1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изображение входа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Вставленный созданный контент с описанием входа справа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ru-RU" sz="1100" b="0" i="0" u="none" strike="noStrike" cap="none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Удалите эту запись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9DDA0-57FC-3867-AC62-4F019E5DA37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ru-RU" sz="1200">
                <a:effectLst/>
              </a:rPr>
              <a:t>© Корпорация Майкрософт (Microsoft Corporation), 2025. Все права защищены.</a:t>
            </a:r>
          </a:p>
        </p:txBody>
      </p:sp>
    </p:spTree>
    <p:extLst>
      <p:ext uri="{BB962C8B-B14F-4D97-AF65-F5344CB8AC3E}">
        <p14:creationId xmlns:p14="http://schemas.microsoft.com/office/powerpoint/2010/main" val="176174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Microsoft Learn_Off-White Template">
  <a:themeElements>
    <a:clrScheme name="Microsoft Learn Lt">
      <a:dk1>
        <a:srgbClr val="000000"/>
      </a:dk1>
      <a:lt1>
        <a:srgbClr val="FFFFFF"/>
      </a:lt1>
      <a:dk2>
        <a:srgbClr val="091F2C"/>
      </a:dk2>
      <a:lt2>
        <a:srgbClr val="E8E6DF"/>
      </a:lt2>
      <a:accent1>
        <a:srgbClr val="FF5C39"/>
      </a:accent1>
      <a:accent2>
        <a:srgbClr val="C73ECC"/>
      </a:accent2>
      <a:accent3>
        <a:srgbClr val="0078D4"/>
      </a:accent3>
      <a:accent4>
        <a:srgbClr val="F4364C"/>
      </a:accent4>
      <a:accent5>
        <a:srgbClr val="FFA38B"/>
      </a:accent5>
      <a:accent6>
        <a:srgbClr val="CD9BCF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Light orange">
      <a:srgbClr val="FFA38B"/>
    </a:custClr>
    <a:custClr name="Light magenta">
      <a:srgbClr val="CD9BCF"/>
    </a:custClr>
    <a:custClr name="Light blue">
      <a:srgbClr val="8DC8E8"/>
    </a:custClr>
    <a:custClr name="Light red">
      <a:srgbClr val="FFB3BB"/>
    </a:custClr>
    <a:custClr name="White">
      <a:srgbClr val="FFFFFF"/>
    </a:custClr>
    <a:custClr name="White">
      <a:srgbClr val="FFFFFF"/>
    </a:custClr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Dark orange">
      <a:srgbClr val="73391D"/>
    </a:custClr>
    <a:custClr name="Dark magenta">
      <a:srgbClr val="702573"/>
    </a:custClr>
    <a:custClr name="Dark blue">
      <a:srgbClr val="2A446F"/>
    </a:custClr>
    <a:custClr name="Dark red">
      <a:srgbClr val="73262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Microsoft_Learn_PPT_Template_May2022_v1.2.potx" id="{E8BA4BE2-651F-4EE1-A371-820C6A54F7F0}" vid="{8B12D9F2-9900-4F0A-A3C6-C1A0AD8F6B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f9776eec-e265-4ec9-8772-72382bfeabb9">
      <Terms xmlns="http://schemas.microsoft.com/office/infopath/2007/PartnerControls"/>
    </lcf76f155ced4ddcb4097134ff3c332f>
    <TaxCatchAll xmlns="ef68f3a4-c06a-4291-a698-d641538edad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C3D4D256529745BA7520FAC4BC1720" ma:contentTypeVersion="15" ma:contentTypeDescription="Create a new document." ma:contentTypeScope="" ma:versionID="185c2217f7a39e3c4ee79cc30f5cdcb6">
  <xsd:schema xmlns:xsd="http://www.w3.org/2001/XMLSchema" xmlns:xs="http://www.w3.org/2001/XMLSchema" xmlns:p="http://schemas.microsoft.com/office/2006/metadata/properties" xmlns:ns1="http://schemas.microsoft.com/sharepoint/v3" xmlns:ns2="f9776eec-e265-4ec9-8772-72382bfeabb9" xmlns:ns3="ef68f3a4-c06a-4291-a698-d641538edad6" targetNamespace="http://schemas.microsoft.com/office/2006/metadata/properties" ma:root="true" ma:fieldsID="d60d5929971c407a3d61c0d1c418cc8b" ns1:_="" ns2:_="" ns3:_="">
    <xsd:import namespace="http://schemas.microsoft.com/sharepoint/v3"/>
    <xsd:import namespace="f9776eec-e265-4ec9-8772-72382bfeabb9"/>
    <xsd:import namespace="ef68f3a4-c06a-4291-a698-d641538edad6"/>
    <xsd:element name="properties">
      <xsd:complexType>
        <xsd:sequence>
          <xsd:element name="documentManagement">
            <xsd:complexType>
              <xsd:all>
                <xsd:element ref="ns2:MediaServiceBillingMetadata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776eec-e265-4ec9-8772-72382bfeabb9" elementFormDefault="qualified">
    <xsd:import namespace="http://schemas.microsoft.com/office/2006/documentManagement/types"/>
    <xsd:import namespace="http://schemas.microsoft.com/office/infopath/2007/PartnerControls"/>
    <xsd:element name="MediaServiceBillingMetadata" ma:index="8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68f3a4-c06a-4291-a698-d641538edad6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d7d5545-cb5a-414d-a3e4-81365830dc57}" ma:internalName="TaxCatchAll" ma:showField="CatchAllData" ma:web="ef68f3a4-c06a-4291-a698-d641538eda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5F0D64-2BBB-497F-8A66-F97CB145DFD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aacecd50-dc2a-4aa9-8ab7-35c14aad326d"/>
  </ds:schemaRefs>
</ds:datastoreItem>
</file>

<file path=customXml/itemProps2.xml><?xml version="1.0" encoding="utf-8"?>
<ds:datastoreItem xmlns:ds="http://schemas.openxmlformats.org/officeDocument/2006/customXml" ds:itemID="{478320BF-752C-4E29-8886-BA536C782194}"/>
</file>

<file path=customXml/itemProps3.xml><?xml version="1.0" encoding="utf-8"?>
<ds:datastoreItem xmlns:ds="http://schemas.openxmlformats.org/officeDocument/2006/customXml" ds:itemID="{8EBB848A-0EF6-4BF1-BB08-401D745EEB7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1197</Words>
  <Application>Microsoft Office PowerPoint</Application>
  <PresentationFormat>Widescreen</PresentationFormat>
  <Paragraphs>221</Paragraphs>
  <Slides>14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  <vt:variant>
        <vt:lpstr>Custom Shows</vt:lpstr>
      </vt:variant>
      <vt:variant>
        <vt:i4>1</vt:i4>
      </vt:variant>
    </vt:vector>
  </HeadingPairs>
  <TitlesOfParts>
    <vt:vector size="22" baseType="lpstr">
      <vt:lpstr>Aptos</vt:lpstr>
      <vt:lpstr>Arial</vt:lpstr>
      <vt:lpstr>Consolas</vt:lpstr>
      <vt:lpstr>Segoe UI</vt:lpstr>
      <vt:lpstr>Segoe UI Semibold</vt:lpstr>
      <vt:lpstr>Wingdings</vt:lpstr>
      <vt:lpstr>Microsoft Learn_Off-White Template</vt:lpstr>
      <vt:lpstr>Microsoft</vt:lpstr>
      <vt:lpstr>Урок 1. Начало работы — часть 1</vt:lpstr>
      <vt:lpstr>Урок 1. Начало работы — часть 2</vt:lpstr>
      <vt:lpstr>Урок 1. Начало работы — часть 3</vt:lpstr>
      <vt:lpstr>Урок 2. Определитесь с идеей и обозначьте контекст</vt:lpstr>
      <vt:lpstr>Урок 2. Заполните пропуски</vt:lpstr>
      <vt:lpstr>Урок 2. Определитесь с идеей и обозначьте контекст — подробности</vt:lpstr>
      <vt:lpstr>Добро пожаловать!</vt:lpstr>
      <vt:lpstr>Добро пожаловать в...</vt:lpstr>
      <vt:lpstr>Название особенности</vt:lpstr>
      <vt:lpstr>Меню</vt:lpstr>
      <vt:lpstr>Фирменный напиток</vt:lpstr>
      <vt:lpstr>Список воспроизведения музыкальных композиций</vt:lpstr>
      <vt:lpstr>НАЗВАНИЕ МЕСТА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2025-02-14T21:32:26Z</dcterms:created>
  <dcterms:modified xsi:type="dcterms:W3CDTF">2025-03-13T03:53:02Z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0x01010070AB3889E58DB141A6E1281B02136174|-369733750</vt:lpwstr>
  </property>
  <property fmtid="{D5CDD505-2E9C-101B-9397-08002B2CF9AE}" pid="3" name="MediaServiceImageTags">
    <vt:lpwstr/>
  </property>
  <property fmtid="{D5CDD505-2E9C-101B-9397-08002B2CF9AE}" pid="4" name="ContentTypeId">
    <vt:lpwstr>0x01010072C3D4D256529745BA7520FAC4BC1720</vt:lpwstr>
  </property>
  <property fmtid="{D5CDD505-2E9C-101B-9397-08002B2CF9AE}" pid="5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</Properties>
</file>